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4"/>
  </p:notesMasterIdLst>
  <p:handoutMasterIdLst>
    <p:handoutMasterId r:id="rId35"/>
  </p:handoutMasterIdLst>
  <p:sldIdLst>
    <p:sldId id="267" r:id="rId2"/>
    <p:sldId id="273" r:id="rId3"/>
    <p:sldId id="270" r:id="rId4"/>
    <p:sldId id="272" r:id="rId5"/>
    <p:sldId id="274" r:id="rId6"/>
    <p:sldId id="275" r:id="rId7"/>
    <p:sldId id="294" r:id="rId8"/>
    <p:sldId id="293" r:id="rId9"/>
    <p:sldId id="295" r:id="rId10"/>
    <p:sldId id="296" r:id="rId11"/>
    <p:sldId id="276" r:id="rId12"/>
    <p:sldId id="277" r:id="rId13"/>
    <p:sldId id="278" r:id="rId14"/>
    <p:sldId id="279" r:id="rId15"/>
    <p:sldId id="280" r:id="rId16"/>
    <p:sldId id="281" r:id="rId17"/>
    <p:sldId id="282" r:id="rId18"/>
    <p:sldId id="284" r:id="rId19"/>
    <p:sldId id="285" r:id="rId20"/>
    <p:sldId id="297" r:id="rId21"/>
    <p:sldId id="298" r:id="rId22"/>
    <p:sldId id="299" r:id="rId23"/>
    <p:sldId id="300" r:id="rId24"/>
    <p:sldId id="302" r:id="rId25"/>
    <p:sldId id="303" r:id="rId26"/>
    <p:sldId id="304" r:id="rId27"/>
    <p:sldId id="301" r:id="rId28"/>
    <p:sldId id="286" r:id="rId29"/>
    <p:sldId id="287" r:id="rId30"/>
    <p:sldId id="288" r:id="rId31"/>
    <p:sldId id="305" r:id="rId32"/>
    <p:sldId id="268" r:id="rId33"/>
  </p:sldIdLst>
  <p:sldSz cx="12192000" cy="6858000"/>
  <p:notesSz cx="6858000" cy="9144000"/>
  <p:embeddedFontLst>
    <p:embeddedFont>
      <p:font typeface="Calibri" panose="020F0502020204030204" pitchFamily="34" charset="0"/>
      <p:regular r:id="rId36"/>
      <p:bold r:id="rId37"/>
      <p:italic r:id="rId38"/>
      <p:boldItalic r:id="rId39"/>
    </p:embeddedFont>
    <p:embeddedFont>
      <p:font typeface="微软雅黑" panose="020B0503020204020204" pitchFamily="34" charset="-122"/>
      <p:regular r:id="rId40"/>
      <p:bold r:id="rId41"/>
    </p:embeddedFont>
    <p:embeddedFont>
      <p:font typeface="Calibri Light" panose="020B0604020202020204" charset="0"/>
      <p:regular r:id="rId42"/>
      <p:italic r:id="rId4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guide id="3" pos="1096" userDrawn="1">
          <p15:clr>
            <a:srgbClr val="A4A3A4"/>
          </p15:clr>
        </p15:guide>
        <p15:guide id="4" orient="horz" pos="595" userDrawn="1">
          <p15:clr>
            <a:srgbClr val="A4A3A4"/>
          </p15:clr>
        </p15:guide>
        <p15:guide id="5" orient="horz" pos="822" userDrawn="1">
          <p15:clr>
            <a:srgbClr val="A4A3A4"/>
          </p15:clr>
        </p15:guide>
        <p15:guide id="6" orient="horz" pos="1480" userDrawn="1">
          <p15:clr>
            <a:srgbClr val="A4A3A4"/>
          </p15:clr>
        </p15:guide>
        <p15:guide id="7" orient="horz" pos="2863" userDrawn="1">
          <p15:clr>
            <a:srgbClr val="A4A3A4"/>
          </p15:clr>
        </p15:guide>
        <p15:guide id="8" pos="2547" userDrawn="1">
          <p15:clr>
            <a:srgbClr val="A4A3A4"/>
          </p15:clr>
        </p15:guide>
        <p15:guide id="9" pos="511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D6D8C6"/>
    <a:srgbClr val="D35339"/>
    <a:srgbClr val="676041"/>
    <a:srgbClr val="AB6E69"/>
    <a:srgbClr val="E6E7DD"/>
    <a:srgbClr val="9BA074"/>
    <a:srgbClr val="A764B4"/>
    <a:srgbClr val="5C3165"/>
    <a:srgbClr val="31CD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深色样式 1 - 强调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EB344D84-9AFB-497E-A393-DC336BA19D2E}" styleName="中度样式 3 - 强调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EC20E35-A176-4012-BC5E-935CFFF8708E}" styleName="中度样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412" autoAdjust="0"/>
    <p:restoredTop sz="83333" autoAdjust="0"/>
  </p:normalViewPr>
  <p:slideViewPr>
    <p:cSldViewPr snapToGrid="0" showGuides="1">
      <p:cViewPr>
        <p:scale>
          <a:sx n="90" d="100"/>
          <a:sy n="90" d="100"/>
        </p:scale>
        <p:origin x="-1512" y="-300"/>
      </p:cViewPr>
      <p:guideLst>
        <p:guide orient="horz" pos="2160"/>
        <p:guide orient="horz" pos="595"/>
        <p:guide orient="horz" pos="822"/>
        <p:guide orient="horz" pos="1480"/>
        <p:guide orient="horz" pos="2863"/>
        <p:guide pos="3840"/>
        <p:guide pos="1096"/>
        <p:guide pos="2547"/>
        <p:guide pos="5110"/>
      </p:guideLst>
    </p:cSldViewPr>
  </p:slideViewPr>
  <p:outlineViewPr>
    <p:cViewPr>
      <p:scale>
        <a:sx n="33" d="100"/>
        <a:sy n="33" d="100"/>
      </p:scale>
      <p:origin x="0" y="0"/>
    </p:cViewPr>
  </p:outlineViewPr>
  <p:notesTextViewPr>
    <p:cViewPr>
      <p:scale>
        <a:sx n="1" d="1"/>
        <a:sy n="1" d="1"/>
      </p:scale>
      <p:origin x="0" y="0"/>
    </p:cViewPr>
  </p:notesTextViewPr>
  <p:sorterViewPr>
    <p:cViewPr>
      <p:scale>
        <a:sx n="33" d="100"/>
        <a:sy n="33" d="100"/>
      </p:scale>
      <p:origin x="0" y="0"/>
    </p:cViewPr>
  </p:sorterViewPr>
  <p:notesViewPr>
    <p:cSldViewPr snapToGrid="0">
      <p:cViewPr varScale="1">
        <p:scale>
          <a:sx n="53" d="100"/>
          <a:sy n="53" d="100"/>
        </p:scale>
        <p:origin x="-2952"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4B5F16-FE24-4ACB-998C-3CB4D699058C}" type="datetimeFigureOut">
              <a:rPr lang="zh-CN" altLang="en-US" smtClean="0"/>
              <a:pPr/>
              <a:t>2015/9/24</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A56CD43-0894-4F14-B4F4-81B0CA903FC1}" type="slidenum">
              <a:rPr lang="zh-CN" altLang="en-US" smtClean="0"/>
              <a:pPr/>
              <a:t>‹#›</a:t>
            </a:fld>
            <a:endParaRPr lang="zh-CN" altLang="en-US"/>
          </a:p>
        </p:txBody>
      </p:sp>
    </p:spTree>
    <p:extLst>
      <p:ext uri="{BB962C8B-B14F-4D97-AF65-F5344CB8AC3E}">
        <p14:creationId xmlns:p14="http://schemas.microsoft.com/office/powerpoint/2010/main" val="198457677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5591C1-7BBD-4BAD-9912-0ADD21A74F01}" type="datetimeFigureOut">
              <a:rPr lang="zh-CN" altLang="en-US" smtClean="0"/>
              <a:pPr/>
              <a:t>2015/9/24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733780-C451-4576-A162-3E5813E9C151}" type="slidenum">
              <a:rPr lang="zh-CN" altLang="en-US" smtClean="0"/>
              <a:pPr/>
              <a:t>‹#›</a:t>
            </a:fld>
            <a:endParaRPr lang="zh-CN" altLang="en-US"/>
          </a:p>
        </p:txBody>
      </p:sp>
    </p:spTree>
    <p:extLst>
      <p:ext uri="{BB962C8B-B14F-4D97-AF65-F5344CB8AC3E}">
        <p14:creationId xmlns:p14="http://schemas.microsoft.com/office/powerpoint/2010/main" val="336252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3</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14</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15</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16</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17</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18</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19</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20</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21</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22</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23</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4</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24</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25</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26</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27</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28</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29</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30</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31</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5</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6</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7</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9</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11</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12</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733780-C451-4576-A162-3E5813E9C151}" type="slidenum">
              <a:rPr lang="zh-CN" altLang="en-US" smtClean="0"/>
              <a:pPr/>
              <a:t>13</a:t>
            </a:fld>
            <a:endParaRPr lang="zh-CN" altLang="en-US"/>
          </a:p>
        </p:txBody>
      </p:sp>
    </p:spTree>
    <p:extLst>
      <p:ext uri="{BB962C8B-B14F-4D97-AF65-F5344CB8AC3E}">
        <p14:creationId xmlns:p14="http://schemas.microsoft.com/office/powerpoint/2010/main" val="28953918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0480684"/>
      </p:ext>
    </p:extLst>
  </p:cSld>
  <p:clrMapOvr>
    <a:masterClrMapping/>
  </p:clrMapOvr>
  <p:transition spd="slow">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sp>
        <p:nvSpPr>
          <p:cNvPr id="6" name="矩形 5"/>
          <p:cNvSpPr/>
          <p:nvPr userDrawn="1"/>
        </p:nvSpPr>
        <p:spPr>
          <a:xfrm>
            <a:off x="0" y="0"/>
            <a:ext cx="1076325" cy="419100"/>
          </a:xfrm>
          <a:prstGeom prst="rect">
            <a:avLst/>
          </a:prstGeom>
          <a:solidFill>
            <a:srgbClr val="D6D8C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solidFill>
                  <a:srgbClr val="FF0000"/>
                </a:solidFill>
              </a:rPr>
              <a:t>BCI</a:t>
            </a:r>
            <a:endParaRPr lang="zh-CN" altLang="en-US" sz="2400" b="1" dirty="0">
              <a:solidFill>
                <a:srgbClr val="FF0000"/>
              </a:solidFill>
            </a:endParaRPr>
          </a:p>
        </p:txBody>
      </p:sp>
      <p:sp>
        <p:nvSpPr>
          <p:cNvPr id="7" name="矩形 6"/>
          <p:cNvSpPr/>
          <p:nvPr userDrawn="1"/>
        </p:nvSpPr>
        <p:spPr>
          <a:xfrm>
            <a:off x="1076326" y="0"/>
            <a:ext cx="9810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ECoG</a:t>
            </a:r>
            <a:endParaRPr lang="en-US" altLang="zh-CN" sz="2400" b="1" dirty="0">
              <a:ln>
                <a:solidFill>
                  <a:schemeClr val="bg1">
                    <a:lumMod val="50000"/>
                  </a:schemeClr>
                </a:solidFill>
              </a:ln>
            </a:endParaRPr>
          </a:p>
        </p:txBody>
      </p:sp>
      <p:sp>
        <p:nvSpPr>
          <p:cNvPr id="8" name="矩形 7"/>
          <p:cNvSpPr/>
          <p:nvPr userDrawn="1"/>
        </p:nvSpPr>
        <p:spPr>
          <a:xfrm>
            <a:off x="205740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AR-LDA</a:t>
            </a:r>
            <a:endParaRPr lang="en-US" altLang="zh-CN" sz="2400" b="1" dirty="0">
              <a:ln>
                <a:solidFill>
                  <a:schemeClr val="bg1">
                    <a:lumMod val="50000"/>
                  </a:schemeClr>
                </a:solidFill>
              </a:ln>
            </a:endParaRPr>
          </a:p>
        </p:txBody>
      </p:sp>
      <p:sp>
        <p:nvSpPr>
          <p:cNvPr id="9" name="矩形 8"/>
          <p:cNvSpPr/>
          <p:nvPr userDrawn="1"/>
        </p:nvSpPr>
        <p:spPr>
          <a:xfrm>
            <a:off x="3228976" y="0"/>
            <a:ext cx="13239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SSA-CSP</a:t>
            </a:r>
            <a:endParaRPr lang="en-US" altLang="zh-CN" sz="2400" b="1" dirty="0">
              <a:ln>
                <a:solidFill>
                  <a:schemeClr val="bg1">
                    <a:lumMod val="50000"/>
                  </a:schemeClr>
                </a:solidFill>
              </a:ln>
            </a:endParaRPr>
          </a:p>
        </p:txBody>
      </p:sp>
      <p:sp>
        <p:nvSpPr>
          <p:cNvPr id="10" name="矩形 9"/>
          <p:cNvSpPr/>
          <p:nvPr userDrawn="1"/>
        </p:nvSpPr>
        <p:spPr>
          <a:xfrm>
            <a:off x="455295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WL-AR</a:t>
            </a:r>
            <a:endParaRPr lang="en-US" altLang="zh-CN" sz="2400" b="1" dirty="0">
              <a:ln>
                <a:solidFill>
                  <a:schemeClr val="bg1">
                    <a:lumMod val="50000"/>
                  </a:schemeClr>
                </a:solidFill>
              </a:ln>
            </a:endParaRPr>
          </a:p>
        </p:txBody>
      </p:sp>
      <p:sp>
        <p:nvSpPr>
          <p:cNvPr id="11" name="矩形 10"/>
          <p:cNvSpPr/>
          <p:nvPr userDrawn="1"/>
        </p:nvSpPr>
        <p:spPr>
          <a:xfrm>
            <a:off x="5724526" y="0"/>
            <a:ext cx="115252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Further</a:t>
            </a:r>
            <a:endParaRPr lang="en-US" altLang="zh-CN" sz="2400" b="1" dirty="0">
              <a:ln>
                <a:solidFill>
                  <a:schemeClr val="bg1">
                    <a:lumMod val="50000"/>
                  </a:schemeClr>
                </a:solidFill>
              </a:ln>
            </a:endParaRPr>
          </a:p>
        </p:txBody>
      </p:sp>
    </p:spTree>
    <p:extLst>
      <p:ext uri="{BB962C8B-B14F-4D97-AF65-F5344CB8AC3E}">
        <p14:creationId xmlns:p14="http://schemas.microsoft.com/office/powerpoint/2010/main" val="1214060999"/>
      </p:ext>
    </p:extLst>
  </p:cSld>
  <p:clrMapOvr>
    <a:masterClrMapping/>
  </p:clrMapOvr>
  <p:transition spd="slow">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6" name="矩形 5"/>
          <p:cNvSpPr/>
          <p:nvPr userDrawn="1"/>
        </p:nvSpPr>
        <p:spPr>
          <a:xfrm>
            <a:off x="0" y="0"/>
            <a:ext cx="1076325" cy="4191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noFill/>
              </a:rPr>
              <a:t>BCI</a:t>
            </a:r>
            <a:endParaRPr lang="zh-CN" altLang="en-US" sz="2400" b="1" dirty="0">
              <a:noFill/>
            </a:endParaRPr>
          </a:p>
        </p:txBody>
      </p:sp>
      <p:sp>
        <p:nvSpPr>
          <p:cNvPr id="7" name="矩形 6"/>
          <p:cNvSpPr/>
          <p:nvPr userDrawn="1"/>
        </p:nvSpPr>
        <p:spPr>
          <a:xfrm>
            <a:off x="1076326" y="0"/>
            <a:ext cx="981074" cy="419100"/>
          </a:xfrm>
          <a:prstGeom prst="rect">
            <a:avLst/>
          </a:prstGeom>
          <a:solidFill>
            <a:srgbClr val="D6D8C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solidFill>
                  <a:srgbClr val="FF0000"/>
                </a:solidFill>
              </a:rPr>
              <a:t>ECoG</a:t>
            </a:r>
            <a:endParaRPr lang="en-US" altLang="zh-CN" sz="2400" b="1" dirty="0">
              <a:ln>
                <a:solidFill>
                  <a:schemeClr val="bg1">
                    <a:lumMod val="50000"/>
                  </a:schemeClr>
                </a:solidFill>
              </a:ln>
              <a:solidFill>
                <a:srgbClr val="FF0000"/>
              </a:solidFill>
            </a:endParaRPr>
          </a:p>
        </p:txBody>
      </p:sp>
      <p:sp>
        <p:nvSpPr>
          <p:cNvPr id="8" name="矩形 7"/>
          <p:cNvSpPr/>
          <p:nvPr userDrawn="1"/>
        </p:nvSpPr>
        <p:spPr>
          <a:xfrm>
            <a:off x="205740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AR-LDA</a:t>
            </a:r>
            <a:endParaRPr lang="en-US" altLang="zh-CN" sz="2400" b="1" dirty="0">
              <a:ln>
                <a:solidFill>
                  <a:schemeClr val="bg1">
                    <a:lumMod val="50000"/>
                  </a:schemeClr>
                </a:solidFill>
              </a:ln>
            </a:endParaRPr>
          </a:p>
        </p:txBody>
      </p:sp>
      <p:sp>
        <p:nvSpPr>
          <p:cNvPr id="9" name="矩形 8"/>
          <p:cNvSpPr/>
          <p:nvPr userDrawn="1"/>
        </p:nvSpPr>
        <p:spPr>
          <a:xfrm>
            <a:off x="3228976" y="0"/>
            <a:ext cx="13239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SSA-CSP</a:t>
            </a:r>
            <a:endParaRPr lang="en-US" altLang="zh-CN" sz="2400" b="1" dirty="0">
              <a:ln>
                <a:solidFill>
                  <a:schemeClr val="bg1">
                    <a:lumMod val="50000"/>
                  </a:schemeClr>
                </a:solidFill>
              </a:ln>
            </a:endParaRPr>
          </a:p>
        </p:txBody>
      </p:sp>
      <p:sp>
        <p:nvSpPr>
          <p:cNvPr id="10" name="矩形 9"/>
          <p:cNvSpPr/>
          <p:nvPr userDrawn="1"/>
        </p:nvSpPr>
        <p:spPr>
          <a:xfrm>
            <a:off x="455295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WL-AR</a:t>
            </a:r>
            <a:endParaRPr lang="en-US" altLang="zh-CN" sz="2400" b="1" dirty="0">
              <a:ln>
                <a:solidFill>
                  <a:schemeClr val="bg1">
                    <a:lumMod val="50000"/>
                  </a:schemeClr>
                </a:solidFill>
              </a:ln>
            </a:endParaRPr>
          </a:p>
        </p:txBody>
      </p:sp>
      <p:sp>
        <p:nvSpPr>
          <p:cNvPr id="11" name="矩形 10"/>
          <p:cNvSpPr/>
          <p:nvPr userDrawn="1"/>
        </p:nvSpPr>
        <p:spPr>
          <a:xfrm>
            <a:off x="5724526" y="0"/>
            <a:ext cx="115252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Further</a:t>
            </a:r>
            <a:endParaRPr lang="en-US" altLang="zh-CN" sz="2400" b="1" dirty="0">
              <a:ln>
                <a:solidFill>
                  <a:schemeClr val="bg1">
                    <a:lumMod val="50000"/>
                  </a:schemeClr>
                </a:solidFill>
              </a:ln>
            </a:endParaRPr>
          </a:p>
        </p:txBody>
      </p:sp>
    </p:spTree>
    <p:extLst>
      <p:ext uri="{BB962C8B-B14F-4D97-AF65-F5344CB8AC3E}">
        <p14:creationId xmlns:p14="http://schemas.microsoft.com/office/powerpoint/2010/main" val="1263596243"/>
      </p:ext>
    </p:extLst>
  </p:cSld>
  <p:clrMapOvr>
    <a:masterClrMapping/>
  </p:clrMapOvr>
  <p:transition spd="slow">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仅标题">
    <p:spTree>
      <p:nvGrpSpPr>
        <p:cNvPr id="1" name=""/>
        <p:cNvGrpSpPr/>
        <p:nvPr/>
      </p:nvGrpSpPr>
      <p:grpSpPr>
        <a:xfrm>
          <a:off x="0" y="0"/>
          <a:ext cx="0" cy="0"/>
          <a:chOff x="0" y="0"/>
          <a:chExt cx="0" cy="0"/>
        </a:xfrm>
      </p:grpSpPr>
      <p:sp>
        <p:nvSpPr>
          <p:cNvPr id="6" name="矩形 5"/>
          <p:cNvSpPr/>
          <p:nvPr userDrawn="1"/>
        </p:nvSpPr>
        <p:spPr>
          <a:xfrm>
            <a:off x="0" y="0"/>
            <a:ext cx="1076325" cy="4191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n>
                  <a:solidFill>
                    <a:schemeClr val="bg1">
                      <a:lumMod val="50000"/>
                    </a:schemeClr>
                  </a:solidFill>
                </a:ln>
                <a:noFill/>
              </a:rPr>
              <a:t>BCI</a:t>
            </a:r>
            <a:endParaRPr lang="zh-CN" altLang="en-US" sz="2400" dirty="0">
              <a:noFill/>
            </a:endParaRPr>
          </a:p>
        </p:txBody>
      </p:sp>
      <p:sp>
        <p:nvSpPr>
          <p:cNvPr id="7" name="矩形 6"/>
          <p:cNvSpPr/>
          <p:nvPr userDrawn="1"/>
        </p:nvSpPr>
        <p:spPr>
          <a:xfrm>
            <a:off x="1076326" y="0"/>
            <a:ext cx="9810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n>
                  <a:solidFill>
                    <a:schemeClr val="bg1">
                      <a:lumMod val="50000"/>
                    </a:schemeClr>
                  </a:solidFill>
                </a:ln>
                <a:solidFill>
                  <a:schemeClr val="bg1"/>
                </a:solidFill>
              </a:rPr>
              <a:t>ECoG</a:t>
            </a:r>
            <a:endParaRPr lang="en-US" altLang="zh-CN" sz="2400" dirty="0">
              <a:ln>
                <a:solidFill>
                  <a:schemeClr val="bg1">
                    <a:lumMod val="50000"/>
                  </a:schemeClr>
                </a:solidFill>
              </a:ln>
              <a:solidFill>
                <a:schemeClr val="bg1"/>
              </a:solidFill>
            </a:endParaRPr>
          </a:p>
        </p:txBody>
      </p:sp>
      <p:sp>
        <p:nvSpPr>
          <p:cNvPr id="8" name="矩形 7"/>
          <p:cNvSpPr/>
          <p:nvPr userDrawn="1"/>
        </p:nvSpPr>
        <p:spPr>
          <a:xfrm>
            <a:off x="2057401" y="0"/>
            <a:ext cx="1171574" cy="419100"/>
          </a:xfrm>
          <a:prstGeom prst="rect">
            <a:avLst/>
          </a:prstGeom>
          <a:solidFill>
            <a:srgbClr val="D6D8C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solidFill>
                  <a:srgbClr val="FF0000"/>
                </a:solidFill>
              </a:rPr>
              <a:t>AR-LDA</a:t>
            </a:r>
            <a:endParaRPr lang="en-US" altLang="zh-CN" sz="2400" b="1" dirty="0">
              <a:ln>
                <a:solidFill>
                  <a:schemeClr val="bg1">
                    <a:lumMod val="50000"/>
                  </a:schemeClr>
                </a:solidFill>
              </a:ln>
              <a:solidFill>
                <a:srgbClr val="FF0000"/>
              </a:solidFill>
            </a:endParaRPr>
          </a:p>
        </p:txBody>
      </p:sp>
      <p:sp>
        <p:nvSpPr>
          <p:cNvPr id="9" name="矩形 8"/>
          <p:cNvSpPr/>
          <p:nvPr userDrawn="1"/>
        </p:nvSpPr>
        <p:spPr>
          <a:xfrm>
            <a:off x="3228976" y="0"/>
            <a:ext cx="13239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SSA-CSP</a:t>
            </a:r>
            <a:endParaRPr lang="en-US" altLang="zh-CN" sz="2400" b="1" dirty="0">
              <a:ln>
                <a:solidFill>
                  <a:schemeClr val="bg1">
                    <a:lumMod val="50000"/>
                  </a:schemeClr>
                </a:solidFill>
              </a:ln>
            </a:endParaRPr>
          </a:p>
        </p:txBody>
      </p:sp>
      <p:sp>
        <p:nvSpPr>
          <p:cNvPr id="10" name="矩形 9"/>
          <p:cNvSpPr/>
          <p:nvPr userDrawn="1"/>
        </p:nvSpPr>
        <p:spPr>
          <a:xfrm>
            <a:off x="455295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WL-AR</a:t>
            </a:r>
            <a:endParaRPr lang="en-US" altLang="zh-CN" sz="2400" b="1" dirty="0">
              <a:ln>
                <a:solidFill>
                  <a:schemeClr val="bg1">
                    <a:lumMod val="50000"/>
                  </a:schemeClr>
                </a:solidFill>
              </a:ln>
            </a:endParaRPr>
          </a:p>
        </p:txBody>
      </p:sp>
      <p:sp>
        <p:nvSpPr>
          <p:cNvPr id="11" name="矩形 10"/>
          <p:cNvSpPr/>
          <p:nvPr userDrawn="1"/>
        </p:nvSpPr>
        <p:spPr>
          <a:xfrm>
            <a:off x="5724526" y="0"/>
            <a:ext cx="115252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Further</a:t>
            </a:r>
            <a:endParaRPr lang="en-US" altLang="zh-CN" sz="2400" b="1" dirty="0">
              <a:ln>
                <a:solidFill>
                  <a:schemeClr val="bg1">
                    <a:lumMod val="50000"/>
                  </a:schemeClr>
                </a:solidFill>
              </a:ln>
            </a:endParaRPr>
          </a:p>
        </p:txBody>
      </p:sp>
    </p:spTree>
    <p:extLst>
      <p:ext uri="{BB962C8B-B14F-4D97-AF65-F5344CB8AC3E}">
        <p14:creationId xmlns:p14="http://schemas.microsoft.com/office/powerpoint/2010/main" val="4055685915"/>
      </p:ext>
    </p:extLst>
  </p:cSld>
  <p:clrMapOvr>
    <a:masterClrMapping/>
  </p:clrMapOvr>
  <p:transition spd="slow">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仅标题">
    <p:spTree>
      <p:nvGrpSpPr>
        <p:cNvPr id="1" name=""/>
        <p:cNvGrpSpPr/>
        <p:nvPr/>
      </p:nvGrpSpPr>
      <p:grpSpPr>
        <a:xfrm>
          <a:off x="0" y="0"/>
          <a:ext cx="0" cy="0"/>
          <a:chOff x="0" y="0"/>
          <a:chExt cx="0" cy="0"/>
        </a:xfrm>
      </p:grpSpPr>
      <p:sp>
        <p:nvSpPr>
          <p:cNvPr id="6" name="矩形 5"/>
          <p:cNvSpPr/>
          <p:nvPr userDrawn="1"/>
        </p:nvSpPr>
        <p:spPr>
          <a:xfrm>
            <a:off x="0" y="0"/>
            <a:ext cx="1076325" cy="4191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n>
                  <a:solidFill>
                    <a:schemeClr val="bg1">
                      <a:lumMod val="50000"/>
                    </a:schemeClr>
                  </a:solidFill>
                </a:ln>
                <a:noFill/>
              </a:rPr>
              <a:t>BCI</a:t>
            </a:r>
            <a:endParaRPr lang="zh-CN" altLang="en-US" sz="2400" dirty="0">
              <a:noFill/>
            </a:endParaRPr>
          </a:p>
        </p:txBody>
      </p:sp>
      <p:sp>
        <p:nvSpPr>
          <p:cNvPr id="7" name="矩形 6"/>
          <p:cNvSpPr/>
          <p:nvPr userDrawn="1"/>
        </p:nvSpPr>
        <p:spPr>
          <a:xfrm>
            <a:off x="1076326" y="0"/>
            <a:ext cx="9810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n>
                  <a:solidFill>
                    <a:schemeClr val="bg1">
                      <a:lumMod val="50000"/>
                    </a:schemeClr>
                  </a:solidFill>
                </a:ln>
                <a:solidFill>
                  <a:schemeClr val="bg1"/>
                </a:solidFill>
              </a:rPr>
              <a:t>ECoG</a:t>
            </a:r>
            <a:endParaRPr lang="en-US" altLang="zh-CN" sz="2400" dirty="0">
              <a:ln>
                <a:solidFill>
                  <a:schemeClr val="bg1">
                    <a:lumMod val="50000"/>
                  </a:schemeClr>
                </a:solidFill>
              </a:ln>
              <a:solidFill>
                <a:schemeClr val="bg1"/>
              </a:solidFill>
            </a:endParaRPr>
          </a:p>
        </p:txBody>
      </p:sp>
      <p:sp>
        <p:nvSpPr>
          <p:cNvPr id="8" name="矩形 7"/>
          <p:cNvSpPr/>
          <p:nvPr userDrawn="1"/>
        </p:nvSpPr>
        <p:spPr>
          <a:xfrm>
            <a:off x="205740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AR-LDA</a:t>
            </a:r>
            <a:endParaRPr lang="en-US" altLang="zh-CN" sz="2400" b="1" dirty="0">
              <a:ln>
                <a:solidFill>
                  <a:schemeClr val="bg1">
                    <a:lumMod val="50000"/>
                  </a:schemeClr>
                </a:solidFill>
              </a:ln>
            </a:endParaRPr>
          </a:p>
        </p:txBody>
      </p:sp>
      <p:sp>
        <p:nvSpPr>
          <p:cNvPr id="9" name="矩形 8"/>
          <p:cNvSpPr/>
          <p:nvPr userDrawn="1"/>
        </p:nvSpPr>
        <p:spPr>
          <a:xfrm>
            <a:off x="3228976" y="0"/>
            <a:ext cx="1323974" cy="419100"/>
          </a:xfrm>
          <a:prstGeom prst="rect">
            <a:avLst/>
          </a:prstGeom>
          <a:solidFill>
            <a:srgbClr val="D6D8C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solidFill>
                  <a:srgbClr val="FF0000"/>
                </a:solidFill>
              </a:rPr>
              <a:t>SSA-CSP</a:t>
            </a:r>
            <a:endParaRPr lang="en-US" altLang="zh-CN" sz="2400" b="1" dirty="0">
              <a:ln>
                <a:solidFill>
                  <a:schemeClr val="bg1">
                    <a:lumMod val="50000"/>
                  </a:schemeClr>
                </a:solidFill>
              </a:ln>
              <a:solidFill>
                <a:srgbClr val="FF0000"/>
              </a:solidFill>
            </a:endParaRPr>
          </a:p>
        </p:txBody>
      </p:sp>
      <p:sp>
        <p:nvSpPr>
          <p:cNvPr id="10" name="矩形 9"/>
          <p:cNvSpPr/>
          <p:nvPr userDrawn="1"/>
        </p:nvSpPr>
        <p:spPr>
          <a:xfrm>
            <a:off x="455295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WL-AR</a:t>
            </a:r>
            <a:endParaRPr lang="en-US" altLang="zh-CN" sz="2400" b="1" dirty="0">
              <a:ln>
                <a:solidFill>
                  <a:schemeClr val="bg1">
                    <a:lumMod val="50000"/>
                  </a:schemeClr>
                </a:solidFill>
              </a:ln>
            </a:endParaRPr>
          </a:p>
        </p:txBody>
      </p:sp>
      <p:sp>
        <p:nvSpPr>
          <p:cNvPr id="11" name="矩形 10"/>
          <p:cNvSpPr/>
          <p:nvPr userDrawn="1"/>
        </p:nvSpPr>
        <p:spPr>
          <a:xfrm>
            <a:off x="5724526" y="0"/>
            <a:ext cx="115252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Further</a:t>
            </a:r>
            <a:endParaRPr lang="en-US" altLang="zh-CN" sz="2400" b="1" dirty="0">
              <a:ln>
                <a:solidFill>
                  <a:schemeClr val="bg1">
                    <a:lumMod val="50000"/>
                  </a:schemeClr>
                </a:solidFill>
              </a:ln>
            </a:endParaRPr>
          </a:p>
        </p:txBody>
      </p:sp>
    </p:spTree>
    <p:extLst>
      <p:ext uri="{BB962C8B-B14F-4D97-AF65-F5344CB8AC3E}">
        <p14:creationId xmlns:p14="http://schemas.microsoft.com/office/powerpoint/2010/main" val="926290789"/>
      </p:ext>
    </p:extLst>
  </p:cSld>
  <p:clrMapOvr>
    <a:masterClrMapping/>
  </p:clrMapOvr>
  <p:transition spd="slow">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仅标题">
    <p:spTree>
      <p:nvGrpSpPr>
        <p:cNvPr id="1" name=""/>
        <p:cNvGrpSpPr/>
        <p:nvPr/>
      </p:nvGrpSpPr>
      <p:grpSpPr>
        <a:xfrm>
          <a:off x="0" y="0"/>
          <a:ext cx="0" cy="0"/>
          <a:chOff x="0" y="0"/>
          <a:chExt cx="0" cy="0"/>
        </a:xfrm>
      </p:grpSpPr>
      <p:sp>
        <p:nvSpPr>
          <p:cNvPr id="6" name="矩形 5"/>
          <p:cNvSpPr/>
          <p:nvPr userDrawn="1"/>
        </p:nvSpPr>
        <p:spPr>
          <a:xfrm>
            <a:off x="0" y="0"/>
            <a:ext cx="1076325" cy="4191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n>
                  <a:solidFill>
                    <a:schemeClr val="bg1">
                      <a:lumMod val="50000"/>
                    </a:schemeClr>
                  </a:solidFill>
                </a:ln>
                <a:noFill/>
              </a:rPr>
              <a:t>BCI</a:t>
            </a:r>
            <a:endParaRPr lang="zh-CN" altLang="en-US" sz="2400" dirty="0">
              <a:noFill/>
            </a:endParaRPr>
          </a:p>
        </p:txBody>
      </p:sp>
      <p:sp>
        <p:nvSpPr>
          <p:cNvPr id="7" name="矩形 6"/>
          <p:cNvSpPr/>
          <p:nvPr userDrawn="1"/>
        </p:nvSpPr>
        <p:spPr>
          <a:xfrm>
            <a:off x="1076326" y="0"/>
            <a:ext cx="9810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n>
                  <a:solidFill>
                    <a:schemeClr val="bg1">
                      <a:lumMod val="50000"/>
                    </a:schemeClr>
                  </a:solidFill>
                </a:ln>
                <a:solidFill>
                  <a:schemeClr val="bg1"/>
                </a:solidFill>
              </a:rPr>
              <a:t>ECoG</a:t>
            </a:r>
            <a:endParaRPr lang="en-US" altLang="zh-CN" sz="2400" dirty="0">
              <a:ln>
                <a:solidFill>
                  <a:schemeClr val="bg1">
                    <a:lumMod val="50000"/>
                  </a:schemeClr>
                </a:solidFill>
              </a:ln>
              <a:solidFill>
                <a:schemeClr val="bg1"/>
              </a:solidFill>
            </a:endParaRPr>
          </a:p>
        </p:txBody>
      </p:sp>
      <p:sp>
        <p:nvSpPr>
          <p:cNvPr id="8" name="矩形 7"/>
          <p:cNvSpPr/>
          <p:nvPr userDrawn="1"/>
        </p:nvSpPr>
        <p:spPr>
          <a:xfrm>
            <a:off x="205740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AR-LDA</a:t>
            </a:r>
            <a:endParaRPr lang="en-US" altLang="zh-CN" sz="2400" b="1" dirty="0">
              <a:ln>
                <a:solidFill>
                  <a:schemeClr val="bg1">
                    <a:lumMod val="50000"/>
                  </a:schemeClr>
                </a:solidFill>
              </a:ln>
            </a:endParaRPr>
          </a:p>
        </p:txBody>
      </p:sp>
      <p:sp>
        <p:nvSpPr>
          <p:cNvPr id="9" name="矩形 8"/>
          <p:cNvSpPr/>
          <p:nvPr userDrawn="1"/>
        </p:nvSpPr>
        <p:spPr>
          <a:xfrm>
            <a:off x="3228976" y="0"/>
            <a:ext cx="13239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SSA-CSP</a:t>
            </a:r>
            <a:endParaRPr lang="en-US" altLang="zh-CN" sz="2400" b="1" dirty="0">
              <a:ln>
                <a:solidFill>
                  <a:schemeClr val="bg1">
                    <a:lumMod val="50000"/>
                  </a:schemeClr>
                </a:solidFill>
              </a:ln>
            </a:endParaRPr>
          </a:p>
        </p:txBody>
      </p:sp>
      <p:sp>
        <p:nvSpPr>
          <p:cNvPr id="10" name="矩形 9"/>
          <p:cNvSpPr/>
          <p:nvPr userDrawn="1"/>
        </p:nvSpPr>
        <p:spPr>
          <a:xfrm>
            <a:off x="4552951" y="0"/>
            <a:ext cx="1171574" cy="419100"/>
          </a:xfrm>
          <a:prstGeom prst="rect">
            <a:avLst/>
          </a:prstGeom>
          <a:solidFill>
            <a:srgbClr val="D6D8C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solidFill>
                  <a:srgbClr val="FF0000"/>
                </a:solidFill>
              </a:rPr>
              <a:t>WL-AR</a:t>
            </a:r>
            <a:endParaRPr lang="en-US" altLang="zh-CN" sz="2400" b="1" dirty="0">
              <a:ln>
                <a:solidFill>
                  <a:schemeClr val="bg1">
                    <a:lumMod val="50000"/>
                  </a:schemeClr>
                </a:solidFill>
              </a:ln>
              <a:solidFill>
                <a:srgbClr val="FF0000"/>
              </a:solidFill>
            </a:endParaRPr>
          </a:p>
        </p:txBody>
      </p:sp>
      <p:sp>
        <p:nvSpPr>
          <p:cNvPr id="11" name="矩形 10"/>
          <p:cNvSpPr/>
          <p:nvPr userDrawn="1"/>
        </p:nvSpPr>
        <p:spPr>
          <a:xfrm>
            <a:off x="5724526" y="0"/>
            <a:ext cx="115252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Further</a:t>
            </a:r>
            <a:endParaRPr lang="en-US" altLang="zh-CN" sz="2400" b="1" dirty="0">
              <a:ln>
                <a:solidFill>
                  <a:schemeClr val="bg1">
                    <a:lumMod val="50000"/>
                  </a:schemeClr>
                </a:solidFill>
              </a:ln>
            </a:endParaRPr>
          </a:p>
        </p:txBody>
      </p:sp>
    </p:spTree>
    <p:extLst>
      <p:ext uri="{BB962C8B-B14F-4D97-AF65-F5344CB8AC3E}">
        <p14:creationId xmlns:p14="http://schemas.microsoft.com/office/powerpoint/2010/main" val="3511052670"/>
      </p:ext>
    </p:extLst>
  </p:cSld>
  <p:clrMapOvr>
    <a:masterClrMapping/>
  </p:clrMapOvr>
  <p:transition spd="slow">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仅标题">
    <p:spTree>
      <p:nvGrpSpPr>
        <p:cNvPr id="1" name=""/>
        <p:cNvGrpSpPr/>
        <p:nvPr/>
      </p:nvGrpSpPr>
      <p:grpSpPr>
        <a:xfrm>
          <a:off x="0" y="0"/>
          <a:ext cx="0" cy="0"/>
          <a:chOff x="0" y="0"/>
          <a:chExt cx="0" cy="0"/>
        </a:xfrm>
      </p:grpSpPr>
      <p:sp>
        <p:nvSpPr>
          <p:cNvPr id="6" name="矩形 5"/>
          <p:cNvSpPr/>
          <p:nvPr userDrawn="1"/>
        </p:nvSpPr>
        <p:spPr>
          <a:xfrm>
            <a:off x="0" y="0"/>
            <a:ext cx="1076325" cy="4191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n>
                  <a:solidFill>
                    <a:schemeClr val="bg1">
                      <a:lumMod val="50000"/>
                    </a:schemeClr>
                  </a:solidFill>
                </a:ln>
                <a:noFill/>
              </a:rPr>
              <a:t>BCI</a:t>
            </a:r>
            <a:endParaRPr lang="zh-CN" altLang="en-US" sz="2400" dirty="0">
              <a:noFill/>
            </a:endParaRPr>
          </a:p>
        </p:txBody>
      </p:sp>
      <p:sp>
        <p:nvSpPr>
          <p:cNvPr id="7" name="矩形 6"/>
          <p:cNvSpPr/>
          <p:nvPr userDrawn="1"/>
        </p:nvSpPr>
        <p:spPr>
          <a:xfrm>
            <a:off x="1076326" y="0"/>
            <a:ext cx="9810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n>
                  <a:solidFill>
                    <a:schemeClr val="bg1">
                      <a:lumMod val="50000"/>
                    </a:schemeClr>
                  </a:solidFill>
                </a:ln>
                <a:solidFill>
                  <a:schemeClr val="bg1"/>
                </a:solidFill>
              </a:rPr>
              <a:t>ECoG</a:t>
            </a:r>
            <a:endParaRPr lang="en-US" altLang="zh-CN" sz="2400" dirty="0">
              <a:ln>
                <a:solidFill>
                  <a:schemeClr val="bg1">
                    <a:lumMod val="50000"/>
                  </a:schemeClr>
                </a:solidFill>
              </a:ln>
              <a:solidFill>
                <a:schemeClr val="bg1"/>
              </a:solidFill>
            </a:endParaRPr>
          </a:p>
        </p:txBody>
      </p:sp>
      <p:sp>
        <p:nvSpPr>
          <p:cNvPr id="8" name="矩形 7"/>
          <p:cNvSpPr/>
          <p:nvPr userDrawn="1"/>
        </p:nvSpPr>
        <p:spPr>
          <a:xfrm>
            <a:off x="205740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AR-LDA</a:t>
            </a:r>
            <a:endParaRPr lang="en-US" altLang="zh-CN" sz="2400" b="1" dirty="0">
              <a:ln>
                <a:solidFill>
                  <a:schemeClr val="bg1">
                    <a:lumMod val="50000"/>
                  </a:schemeClr>
                </a:solidFill>
              </a:ln>
            </a:endParaRPr>
          </a:p>
        </p:txBody>
      </p:sp>
      <p:sp>
        <p:nvSpPr>
          <p:cNvPr id="9" name="矩形 8"/>
          <p:cNvSpPr/>
          <p:nvPr userDrawn="1"/>
        </p:nvSpPr>
        <p:spPr>
          <a:xfrm>
            <a:off x="3228976" y="0"/>
            <a:ext cx="13239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SSA-CSP</a:t>
            </a:r>
            <a:endParaRPr lang="en-US" altLang="zh-CN" sz="2400" b="1" dirty="0">
              <a:ln>
                <a:solidFill>
                  <a:schemeClr val="bg1">
                    <a:lumMod val="50000"/>
                  </a:schemeClr>
                </a:solidFill>
              </a:ln>
            </a:endParaRPr>
          </a:p>
        </p:txBody>
      </p:sp>
      <p:sp>
        <p:nvSpPr>
          <p:cNvPr id="10" name="矩形 9"/>
          <p:cNvSpPr/>
          <p:nvPr userDrawn="1"/>
        </p:nvSpPr>
        <p:spPr>
          <a:xfrm>
            <a:off x="4552951" y="0"/>
            <a:ext cx="1171574" cy="4191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rPr>
              <a:t>WL-CSP</a:t>
            </a:r>
            <a:endParaRPr lang="en-US" altLang="zh-CN" sz="2400" b="1" dirty="0">
              <a:ln>
                <a:solidFill>
                  <a:schemeClr val="bg1">
                    <a:lumMod val="50000"/>
                  </a:schemeClr>
                </a:solidFill>
              </a:ln>
            </a:endParaRPr>
          </a:p>
        </p:txBody>
      </p:sp>
      <p:sp>
        <p:nvSpPr>
          <p:cNvPr id="11" name="矩形 10"/>
          <p:cNvSpPr/>
          <p:nvPr userDrawn="1"/>
        </p:nvSpPr>
        <p:spPr>
          <a:xfrm>
            <a:off x="5724526" y="0"/>
            <a:ext cx="1152524" cy="419100"/>
          </a:xfrm>
          <a:prstGeom prst="rect">
            <a:avLst/>
          </a:prstGeom>
          <a:solidFill>
            <a:srgbClr val="D6D8C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ln>
                  <a:solidFill>
                    <a:schemeClr val="bg1">
                      <a:lumMod val="50000"/>
                    </a:schemeClr>
                  </a:solidFill>
                </a:ln>
                <a:solidFill>
                  <a:srgbClr val="FF0000"/>
                </a:solidFill>
              </a:rPr>
              <a:t>Further</a:t>
            </a:r>
            <a:endParaRPr lang="en-US" altLang="zh-CN" sz="2400" b="1" dirty="0">
              <a:ln>
                <a:solidFill>
                  <a:schemeClr val="bg1">
                    <a:lumMod val="50000"/>
                  </a:schemeClr>
                </a:solidFill>
              </a:ln>
              <a:solidFill>
                <a:srgbClr val="FF0000"/>
              </a:solidFill>
            </a:endParaRPr>
          </a:p>
        </p:txBody>
      </p:sp>
    </p:spTree>
    <p:extLst>
      <p:ext uri="{BB962C8B-B14F-4D97-AF65-F5344CB8AC3E}">
        <p14:creationId xmlns:p14="http://schemas.microsoft.com/office/powerpoint/2010/main" val="1023710289"/>
      </p:ext>
    </p:extLst>
  </p:cSld>
  <p:clrMapOvr>
    <a:masterClrMapping/>
  </p:clrMapOvr>
  <p:transition spd="slow">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D8E73B-0927-45CC-BC19-B5A752C4C781}" type="datetimeFigureOut">
              <a:rPr lang="zh-CN" altLang="en-US" smtClean="0"/>
              <a:pPr/>
              <a:t>2015/9/24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811428-941F-4F39-9F0C-B1B29E093D2F}" type="slidenum">
              <a:rPr lang="zh-CN" altLang="en-US" smtClean="0"/>
              <a:pPr/>
              <a:t>‹#›</a:t>
            </a:fld>
            <a:endParaRPr lang="zh-CN" altLang="en-US"/>
          </a:p>
        </p:txBody>
      </p:sp>
      <p:pic>
        <p:nvPicPr>
          <p:cNvPr id="8194" name="Picture 2"/>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10067926" y="0"/>
            <a:ext cx="2124074" cy="5856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9651624"/>
      </p:ext>
    </p:extLst>
  </p:cSld>
  <p:clrMap bg1="lt1" tx1="dk1" bg2="lt2" tx2="dk2" accent1="accent1" accent2="accent2" accent3="accent3" accent4="accent4" accent5="accent5" accent6="accent6" hlink="hlink" folHlink="folHlink"/>
  <p:sldLayoutIdLst>
    <p:sldLayoutId id="2147483654" r:id="rId1"/>
    <p:sldLayoutId id="2147483661" r:id="rId2"/>
    <p:sldLayoutId id="2147483655" r:id="rId3"/>
    <p:sldLayoutId id="2147483657" r:id="rId4"/>
    <p:sldLayoutId id="2147483658" r:id="rId5"/>
    <p:sldLayoutId id="2147483659" r:id="rId6"/>
    <p:sldLayoutId id="2147483660" r:id="rId7"/>
  </p:sldLayoutIdLst>
  <p:transition spd="slow">
    <p:fade/>
  </p:transition>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real%20time%20awake.pptx"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Jane%20huggins.pptx" TargetMode="External"/><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9"/>
          <p:cNvSpPr txBox="1"/>
          <p:nvPr/>
        </p:nvSpPr>
        <p:spPr>
          <a:xfrm>
            <a:off x="657225" y="4162810"/>
            <a:ext cx="11106150" cy="1446550"/>
          </a:xfrm>
          <a:prstGeom prst="rect">
            <a:avLst/>
          </a:prstGeom>
          <a:noFill/>
        </p:spPr>
        <p:txBody>
          <a:bodyPr wrap="square" rtlCol="0">
            <a:spAutoFit/>
          </a:bodyPr>
          <a:lstStyle/>
          <a:p>
            <a:pPr algn="r"/>
            <a:r>
              <a:rPr lang="en-US" altLang="zh-CN" sz="2000" b="1" dirty="0" smtClean="0">
                <a:solidFill>
                  <a:schemeClr val="bg2">
                    <a:lumMod val="50000"/>
                  </a:schemeClr>
                </a:solidFill>
                <a:latin typeface="微软雅黑" pitchFamily="34" charset="-122"/>
                <a:ea typeface="微软雅黑" pitchFamily="34" charset="-122"/>
              </a:rPr>
              <a:t>From </a:t>
            </a:r>
            <a:r>
              <a:rPr lang="en-US" altLang="zh-CN" sz="2000" b="1" dirty="0" err="1" smtClean="0">
                <a:solidFill>
                  <a:schemeClr val="bg2">
                    <a:lumMod val="50000"/>
                  </a:schemeClr>
                </a:solidFill>
                <a:latin typeface="微软雅黑" pitchFamily="34" charset="-122"/>
                <a:ea typeface="微软雅黑" pitchFamily="34" charset="-122"/>
              </a:rPr>
              <a:t>BioMechatronics</a:t>
            </a:r>
            <a:r>
              <a:rPr lang="en-US" altLang="zh-CN" sz="2000" b="1" dirty="0" smtClean="0">
                <a:solidFill>
                  <a:schemeClr val="bg2">
                    <a:lumMod val="50000"/>
                  </a:schemeClr>
                </a:solidFill>
                <a:latin typeface="微软雅黑" pitchFamily="34" charset="-122"/>
                <a:ea typeface="微软雅黑" pitchFamily="34" charset="-122"/>
              </a:rPr>
              <a:t> and </a:t>
            </a:r>
            <a:r>
              <a:rPr lang="en-US" altLang="zh-CN" sz="2000" b="1" dirty="0" err="1" smtClean="0">
                <a:solidFill>
                  <a:schemeClr val="bg2">
                    <a:lumMod val="50000"/>
                  </a:schemeClr>
                </a:solidFill>
                <a:latin typeface="微软雅黑" pitchFamily="34" charset="-122"/>
                <a:ea typeface="微软雅黑" pitchFamily="34" charset="-122"/>
              </a:rPr>
              <a:t>BioRobotics</a:t>
            </a:r>
            <a:r>
              <a:rPr lang="en-US" altLang="zh-CN" sz="2000" b="1" dirty="0" smtClean="0">
                <a:solidFill>
                  <a:schemeClr val="bg2">
                    <a:lumMod val="50000"/>
                  </a:schemeClr>
                </a:solidFill>
                <a:latin typeface="微软雅黑" pitchFamily="34" charset="-122"/>
                <a:ea typeface="微软雅黑" pitchFamily="34" charset="-122"/>
              </a:rPr>
              <a:t> Laboratory </a:t>
            </a:r>
          </a:p>
          <a:p>
            <a:pPr algn="r"/>
            <a:r>
              <a:rPr lang="en-US" altLang="zh-CN" sz="2000" b="1" dirty="0" smtClean="0">
                <a:solidFill>
                  <a:schemeClr val="bg2">
                    <a:lumMod val="50000"/>
                  </a:schemeClr>
                </a:solidFill>
                <a:latin typeface="微软雅黑" pitchFamily="34" charset="-122"/>
                <a:ea typeface="微软雅黑" pitchFamily="34" charset="-122"/>
              </a:rPr>
              <a:t>of Shanghai </a:t>
            </a:r>
            <a:r>
              <a:rPr lang="en-US" altLang="zh-CN" sz="2000" b="1" dirty="0" err="1" smtClean="0">
                <a:solidFill>
                  <a:schemeClr val="bg2">
                    <a:lumMod val="50000"/>
                  </a:schemeClr>
                </a:solidFill>
                <a:latin typeface="微软雅黑" pitchFamily="34" charset="-122"/>
                <a:ea typeface="微软雅黑" pitchFamily="34" charset="-122"/>
              </a:rPr>
              <a:t>Jiaotong</a:t>
            </a:r>
            <a:r>
              <a:rPr lang="en-US" altLang="zh-CN" sz="2000" b="1" dirty="0" smtClean="0">
                <a:solidFill>
                  <a:schemeClr val="bg2">
                    <a:lumMod val="50000"/>
                  </a:schemeClr>
                </a:solidFill>
                <a:latin typeface="微软雅黑" pitchFamily="34" charset="-122"/>
                <a:ea typeface="微软雅黑" pitchFamily="34" charset="-122"/>
              </a:rPr>
              <a:t> University</a:t>
            </a:r>
            <a:r>
              <a:rPr lang="zh-CN" altLang="en-US" sz="2000" b="1" dirty="0" smtClean="0">
                <a:solidFill>
                  <a:schemeClr val="bg2">
                    <a:lumMod val="50000"/>
                  </a:schemeClr>
                </a:solidFill>
                <a:latin typeface="微软雅黑" pitchFamily="34" charset="-122"/>
                <a:ea typeface="微软雅黑" pitchFamily="34" charset="-122"/>
              </a:rPr>
              <a:t> </a:t>
            </a:r>
            <a:endParaRPr lang="en-US" altLang="zh-CN" sz="2000" b="1" dirty="0">
              <a:solidFill>
                <a:schemeClr val="bg2">
                  <a:lumMod val="50000"/>
                </a:schemeClr>
              </a:solidFill>
              <a:latin typeface="微软雅黑" pitchFamily="34" charset="-122"/>
              <a:ea typeface="微软雅黑" pitchFamily="34" charset="-122"/>
            </a:endParaRPr>
          </a:p>
          <a:p>
            <a:pPr algn="r"/>
            <a:r>
              <a:rPr lang="en-US" altLang="zh-CN" sz="2000" b="1" i="1" dirty="0">
                <a:solidFill>
                  <a:schemeClr val="bg2">
                    <a:lumMod val="50000"/>
                  </a:schemeClr>
                </a:solidFill>
                <a:latin typeface="微软雅黑" pitchFamily="34" charset="-122"/>
                <a:ea typeface="微软雅黑" pitchFamily="34" charset="-122"/>
              </a:rPr>
              <a:t>http://bbl.sjtu.edu.cn/</a:t>
            </a:r>
            <a:endParaRPr lang="en-US" altLang="zh-CN" sz="2000" b="1" i="1" dirty="0" smtClean="0">
              <a:solidFill>
                <a:schemeClr val="bg2">
                  <a:lumMod val="50000"/>
                </a:schemeClr>
              </a:solidFill>
              <a:latin typeface="微软雅黑" pitchFamily="34" charset="-122"/>
              <a:ea typeface="微软雅黑" pitchFamily="34" charset="-122"/>
            </a:endParaRPr>
          </a:p>
          <a:p>
            <a:pPr algn="r"/>
            <a:r>
              <a:rPr lang="en-US" altLang="zh-CN" sz="2800" b="1" dirty="0" err="1" smtClean="0">
                <a:solidFill>
                  <a:schemeClr val="bg2">
                    <a:lumMod val="50000"/>
                  </a:schemeClr>
                </a:solidFill>
                <a:latin typeface="微软雅黑" pitchFamily="34" charset="-122"/>
                <a:ea typeface="微软雅黑" pitchFamily="34" charset="-122"/>
              </a:rPr>
              <a:t>Xie</a:t>
            </a:r>
            <a:r>
              <a:rPr lang="en-US" altLang="zh-CN" sz="2800" b="1" dirty="0" smtClean="0">
                <a:solidFill>
                  <a:schemeClr val="bg2">
                    <a:lumMod val="50000"/>
                  </a:schemeClr>
                </a:solidFill>
                <a:latin typeface="微软雅黑" pitchFamily="34" charset="-122"/>
                <a:ea typeface="微软雅黑" pitchFamily="34" charset="-122"/>
              </a:rPr>
              <a:t> Tao|2015.09.25</a:t>
            </a:r>
            <a:endParaRPr lang="zh-CN" altLang="en-US" sz="2800" b="1" dirty="0">
              <a:solidFill>
                <a:schemeClr val="bg2">
                  <a:lumMod val="50000"/>
                </a:schemeClr>
              </a:solidFill>
              <a:latin typeface="微软雅黑" pitchFamily="34" charset="-122"/>
              <a:ea typeface="微软雅黑" pitchFamily="34" charset="-122"/>
            </a:endParaRPr>
          </a:p>
        </p:txBody>
      </p:sp>
      <p:sp>
        <p:nvSpPr>
          <p:cNvPr id="3" name="矩形 2"/>
          <p:cNvSpPr/>
          <p:nvPr/>
        </p:nvSpPr>
        <p:spPr>
          <a:xfrm>
            <a:off x="340247" y="1802451"/>
            <a:ext cx="11851751" cy="1323439"/>
          </a:xfrm>
          <a:prstGeom prst="rect">
            <a:avLst/>
          </a:prstGeom>
        </p:spPr>
        <p:txBody>
          <a:bodyPr wrap="square">
            <a:spAutoFit/>
          </a:bodyPr>
          <a:lstStyle/>
          <a:p>
            <a:r>
              <a:rPr lang="en-US" altLang="zh-CN" sz="4000" b="1" dirty="0" smtClean="0">
                <a:latin typeface="微软雅黑" panose="020B0503020204020204" pitchFamily="34" charset="-122"/>
                <a:ea typeface="微软雅黑" panose="020B0503020204020204" pitchFamily="34" charset="-122"/>
              </a:rPr>
              <a:t>Invasive brain-computer interface study:</a:t>
            </a:r>
          </a:p>
          <a:p>
            <a:r>
              <a:rPr lang="en-US" altLang="zh-CN" sz="4000" b="1" dirty="0" smtClean="0">
                <a:solidFill>
                  <a:schemeClr val="accent2">
                    <a:lumMod val="75000"/>
                  </a:schemeClr>
                </a:solidFill>
                <a:latin typeface="微软雅黑" panose="020B0503020204020204" pitchFamily="34" charset="-122"/>
                <a:ea typeface="微软雅黑" panose="020B0503020204020204" pitchFamily="34" charset="-122"/>
              </a:rPr>
              <a:t>Intracranial &amp; </a:t>
            </a:r>
            <a:r>
              <a:rPr lang="en-US" altLang="zh-CN" sz="4000" b="1" dirty="0" err="1" smtClean="0">
                <a:solidFill>
                  <a:schemeClr val="accent2">
                    <a:lumMod val="75000"/>
                  </a:schemeClr>
                </a:solidFill>
                <a:latin typeface="微软雅黑" panose="020B0503020204020204" pitchFamily="34" charset="-122"/>
                <a:ea typeface="微软雅黑" panose="020B0503020204020204" pitchFamily="34" charset="-122"/>
              </a:rPr>
              <a:t>Intracortical</a:t>
            </a:r>
            <a:r>
              <a:rPr lang="en-US" altLang="zh-CN" sz="4000" b="1" dirty="0" smtClean="0">
                <a:solidFill>
                  <a:schemeClr val="accent2">
                    <a:lumMod val="75000"/>
                  </a:schemeClr>
                </a:solidFill>
                <a:latin typeface="微软雅黑" panose="020B0503020204020204" pitchFamily="34" charset="-122"/>
                <a:ea typeface="微软雅黑" panose="020B0503020204020204" pitchFamily="34" charset="-122"/>
              </a:rPr>
              <a:t> EEG</a:t>
            </a:r>
          </a:p>
        </p:txBody>
      </p:sp>
    </p:spTree>
    <p:extLst>
      <p:ext uri="{BB962C8B-B14F-4D97-AF65-F5344CB8AC3E}">
        <p14:creationId xmlns:p14="http://schemas.microsoft.com/office/powerpoint/2010/main" val="1365794300"/>
      </p:ext>
    </p:extLst>
  </p:cSld>
  <p:clrMapOvr>
    <a:masterClrMapping/>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 y="3083"/>
            <a:ext cx="9983974"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a:t>
            </a:r>
            <a:r>
              <a:rPr lang="en-US" altLang="zh-CN" sz="2400" b="1" dirty="0" smtClean="0">
                <a:solidFill>
                  <a:schemeClr val="bg1"/>
                </a:solidFill>
              </a:rPr>
              <a:t>| Intraoperative </a:t>
            </a:r>
            <a:r>
              <a:rPr lang="en-US" altLang="zh-CN" sz="2400" b="1" dirty="0" err="1" smtClean="0">
                <a:solidFill>
                  <a:schemeClr val="bg1"/>
                </a:solidFill>
              </a:rPr>
              <a:t>ECoG</a:t>
            </a:r>
            <a:r>
              <a:rPr lang="en-US" altLang="zh-CN" sz="2400" b="1" dirty="0" smtClean="0">
                <a:solidFill>
                  <a:schemeClr val="bg1"/>
                </a:solidFill>
              </a:rPr>
              <a:t> </a:t>
            </a:r>
            <a:r>
              <a:rPr lang="en-US" altLang="zh-CN" sz="2400" b="1" dirty="0" smtClean="0">
                <a:solidFill>
                  <a:schemeClr val="bg1">
                    <a:lumMod val="50000"/>
                  </a:schemeClr>
                </a:solidFill>
              </a:rPr>
              <a:t>| Stereo-EEG |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3"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TextBox 4"/>
          <p:cNvSpPr txBox="1"/>
          <p:nvPr/>
        </p:nvSpPr>
        <p:spPr>
          <a:xfrm>
            <a:off x="0" y="733581"/>
            <a:ext cx="12192000"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b="1" dirty="0" smtClean="0">
                <a:solidFill>
                  <a:schemeClr val="accent2">
                    <a:lumMod val="75000"/>
                  </a:schemeClr>
                </a:solidFill>
              </a:rPr>
              <a:t>Main findings of the thesis:</a:t>
            </a:r>
          </a:p>
          <a:p>
            <a:r>
              <a:rPr lang="en-US" altLang="zh-CN" sz="2000" dirty="0"/>
              <a:t>This study also indicated that </a:t>
            </a:r>
            <a:r>
              <a:rPr lang="en-US" altLang="zh-CN" sz="2000" dirty="0" err="1"/>
              <a:t>ECoG</a:t>
            </a:r>
            <a:r>
              <a:rPr lang="en-US" altLang="zh-CN" sz="2000" dirty="0"/>
              <a:t> was a promising approach for precise identification of eloquent cortex during awake craniotomy, and might form a promising BCI system that could benefit both patients and neurosurgeons.</a:t>
            </a:r>
          </a:p>
        </p:txBody>
      </p:sp>
      <p:sp>
        <p:nvSpPr>
          <p:cNvPr id="7" name="矩形 6">
            <a:hlinkClick r:id="rId2" action="ppaction://hlinkpres?slideindex=1&amp;slidetitle="/>
          </p:cNvPr>
          <p:cNvSpPr/>
          <p:nvPr/>
        </p:nvSpPr>
        <p:spPr>
          <a:xfrm>
            <a:off x="307976" y="3272828"/>
            <a:ext cx="11292146" cy="830997"/>
          </a:xfrm>
          <a:prstGeom prst="rect">
            <a:avLst/>
          </a:prstGeom>
        </p:spPr>
        <p:txBody>
          <a:bodyPr wrap="square">
            <a:spAutoFit/>
          </a:bodyPr>
          <a:lstStyle/>
          <a:p>
            <a:r>
              <a:rPr lang="en-US" altLang="zh-CN" sz="2400" b="1" dirty="0" smtClean="0">
                <a:solidFill>
                  <a:schemeClr val="accent2">
                    <a:lumMod val="75000"/>
                  </a:schemeClr>
                </a:solidFill>
                <a:latin typeface="微软雅黑" panose="020B0503020204020204" pitchFamily="34" charset="-122"/>
                <a:ea typeface="微软雅黑" panose="020B0503020204020204" pitchFamily="34" charset="-122"/>
              </a:rPr>
              <a:t>Real-time identification of eloquent cortex during an awake craniotomy</a:t>
            </a:r>
          </a:p>
          <a:p>
            <a:pPr algn="ctr"/>
            <a:r>
              <a:rPr lang="en-US" altLang="zh-CN" sz="2400" b="1" dirty="0" smtClean="0">
                <a:solidFill>
                  <a:schemeClr val="accent2">
                    <a:lumMod val="75000"/>
                  </a:schemeClr>
                </a:solidFill>
                <a:latin typeface="微软雅黑" panose="020B0503020204020204" pitchFamily="34" charset="-122"/>
                <a:ea typeface="微软雅黑" panose="020B0503020204020204" pitchFamily="34" charset="-122"/>
              </a:rPr>
              <a:t>(</a:t>
            </a:r>
            <a:r>
              <a:rPr lang="zh-CN" altLang="en-US" sz="2400" b="1" dirty="0" smtClean="0">
                <a:solidFill>
                  <a:schemeClr val="accent2">
                    <a:lumMod val="75000"/>
                  </a:schemeClr>
                </a:solidFill>
                <a:latin typeface="微软雅黑" panose="020B0503020204020204" pitchFamily="34" charset="-122"/>
                <a:ea typeface="微软雅黑" panose="020B0503020204020204" pitchFamily="34" charset="-122"/>
              </a:rPr>
              <a:t>点我</a:t>
            </a:r>
            <a:r>
              <a:rPr lang="en-US" altLang="zh-CN" sz="2400" b="1" dirty="0" smtClean="0">
                <a:solidFill>
                  <a:schemeClr val="accent2">
                    <a:lumMod val="75000"/>
                  </a:schemeClr>
                </a:solidFill>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3073066564"/>
      </p:ext>
    </p:extLst>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3083"/>
            <a:ext cx="9952075"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a:t>
            </a:r>
            <a:r>
              <a:rPr lang="en-US" altLang="zh-CN" sz="2400" b="1" dirty="0" smtClean="0">
                <a:solidFill>
                  <a:schemeClr val="bg1"/>
                </a:solidFill>
              </a:rPr>
              <a:t>| Stereo-EEG </a:t>
            </a:r>
            <a:r>
              <a:rPr lang="en-US" altLang="zh-CN" sz="2400" b="1" dirty="0" smtClean="0">
                <a:solidFill>
                  <a:schemeClr val="bg1">
                    <a:lumMod val="50000"/>
                  </a:schemeClr>
                </a:solidFill>
              </a:rPr>
              <a:t>|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TextBox 11"/>
          <p:cNvSpPr txBox="1"/>
          <p:nvPr/>
        </p:nvSpPr>
        <p:spPr>
          <a:xfrm>
            <a:off x="531268" y="2551816"/>
            <a:ext cx="10749885" cy="923330"/>
          </a:xfrm>
          <a:prstGeom prst="rect">
            <a:avLst/>
          </a:prstGeom>
          <a:solidFill>
            <a:schemeClr val="tx1"/>
          </a:solidFill>
        </p:spPr>
        <p:txBody>
          <a:bodyPr wrap="square" rtlCol="0">
            <a:spAutoFit/>
          </a:bodyPr>
          <a:lstStyle/>
          <a:p>
            <a:r>
              <a:rPr lang="en-US" altLang="zh-CN" sz="5400" b="1" dirty="0" err="1" smtClean="0">
                <a:solidFill>
                  <a:schemeClr val="bg1"/>
                </a:solidFill>
              </a:rPr>
              <a:t>Stereoelectroencephalography</a:t>
            </a:r>
            <a:r>
              <a:rPr lang="en-US" altLang="zh-CN" sz="5400" b="1" dirty="0" smtClean="0">
                <a:solidFill>
                  <a:schemeClr val="bg1"/>
                </a:solidFill>
              </a:rPr>
              <a:t> (</a:t>
            </a:r>
            <a:r>
              <a:rPr lang="en-US" altLang="zh-CN" sz="5400" b="1" dirty="0" err="1" smtClean="0">
                <a:solidFill>
                  <a:schemeClr val="bg1"/>
                </a:solidFill>
              </a:rPr>
              <a:t>sEEG</a:t>
            </a:r>
            <a:r>
              <a:rPr lang="en-US" altLang="zh-CN" sz="5400" b="1" dirty="0" smtClean="0">
                <a:solidFill>
                  <a:schemeClr val="bg1"/>
                </a:solidFill>
              </a:rPr>
              <a:t>)</a:t>
            </a:r>
            <a:endParaRPr lang="zh-CN" altLang="en-US" sz="5400" b="1" dirty="0">
              <a:solidFill>
                <a:schemeClr val="bg1"/>
              </a:solidFill>
            </a:endParaRPr>
          </a:p>
        </p:txBody>
      </p:sp>
      <p:sp>
        <p:nvSpPr>
          <p:cNvPr id="2" name="TextBox 1"/>
          <p:cNvSpPr txBox="1"/>
          <p:nvPr/>
        </p:nvSpPr>
        <p:spPr>
          <a:xfrm>
            <a:off x="2360436" y="3464514"/>
            <a:ext cx="8920717" cy="584775"/>
          </a:xfrm>
          <a:prstGeom prst="rect">
            <a:avLst/>
          </a:prstGeom>
          <a:noFill/>
        </p:spPr>
        <p:txBody>
          <a:bodyPr wrap="square" rtlCol="0">
            <a:spAutoFit/>
          </a:bodyPr>
          <a:lstStyle/>
          <a:p>
            <a:pPr algn="r"/>
            <a:r>
              <a:rPr lang="en-US" altLang="zh-CN" sz="3200" b="1" dirty="0">
                <a:solidFill>
                  <a:schemeClr val="accent2">
                    <a:lumMod val="75000"/>
                  </a:schemeClr>
                </a:solidFill>
              </a:rPr>
              <a:t>A promising signal for brain-computer interface</a:t>
            </a:r>
            <a:endParaRPr lang="zh-CN" altLang="en-US" sz="3200" b="1" dirty="0">
              <a:solidFill>
                <a:schemeClr val="accent2">
                  <a:lumMod val="75000"/>
                </a:schemeClr>
              </a:solidFill>
            </a:endParaRPr>
          </a:p>
        </p:txBody>
      </p:sp>
    </p:spTree>
    <p:extLst>
      <p:ext uri="{BB962C8B-B14F-4D97-AF65-F5344CB8AC3E}">
        <p14:creationId xmlns:p14="http://schemas.microsoft.com/office/powerpoint/2010/main" val="771044779"/>
      </p:ext>
    </p:extLst>
  </p:cSld>
  <p:clrMapOvr>
    <a:masterClrMapping/>
  </p:clrMapOvr>
  <p:transition spd="slow">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3083"/>
            <a:ext cx="9983973"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a:t>
            </a:r>
            <a:r>
              <a:rPr lang="en-US" altLang="zh-CN" sz="2400" b="1" dirty="0" smtClean="0">
                <a:solidFill>
                  <a:schemeClr val="bg1"/>
                </a:solidFill>
              </a:rPr>
              <a:t>| Stereo-EEG </a:t>
            </a:r>
            <a:r>
              <a:rPr lang="en-US" altLang="zh-CN" sz="2400" b="1" dirty="0" smtClean="0">
                <a:solidFill>
                  <a:schemeClr val="bg1">
                    <a:lumMod val="50000"/>
                  </a:schemeClr>
                </a:solidFill>
              </a:rPr>
              <a:t>|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TextBox 7"/>
          <p:cNvSpPr txBox="1"/>
          <p:nvPr/>
        </p:nvSpPr>
        <p:spPr>
          <a:xfrm>
            <a:off x="0" y="584771"/>
            <a:ext cx="12192000" cy="1477328"/>
          </a:xfrm>
          <a:prstGeom prst="rect">
            <a:avLst/>
          </a:prstGeom>
          <a:noFill/>
        </p:spPr>
        <p:txBody>
          <a:bodyPr wrap="square" rtlCol="0">
            <a:spAutoFit/>
          </a:bodyPr>
          <a:lstStyle/>
          <a:p>
            <a:r>
              <a:rPr lang="en-US" altLang="zh-CN" sz="2400" b="1" i="1" dirty="0">
                <a:solidFill>
                  <a:schemeClr val="accent2">
                    <a:lumMod val="75000"/>
                  </a:schemeClr>
                </a:solidFill>
              </a:rPr>
              <a:t>Clinical </a:t>
            </a:r>
            <a:r>
              <a:rPr lang="en-US" altLang="zh-CN" sz="2400" b="1" i="1" dirty="0" smtClean="0">
                <a:solidFill>
                  <a:schemeClr val="accent2">
                    <a:lumMod val="75000"/>
                  </a:schemeClr>
                </a:solidFill>
              </a:rPr>
              <a:t>Neurophysiology, 2002.</a:t>
            </a:r>
            <a:r>
              <a:rPr lang="en-US" altLang="zh-CN" sz="2400" b="1" dirty="0" smtClean="0">
                <a:solidFill>
                  <a:schemeClr val="accent2">
                    <a:lumMod val="75000"/>
                  </a:schemeClr>
                </a:solidFill>
              </a:rPr>
              <a:t> </a:t>
            </a:r>
            <a:r>
              <a:rPr lang="en-US" altLang="zh-CN" sz="2000" b="1" dirty="0" smtClean="0"/>
              <a:t>(study was done by </a:t>
            </a:r>
            <a:r>
              <a:rPr lang="en-US" altLang="zh-CN" sz="2000" b="1" dirty="0" err="1" smtClean="0"/>
              <a:t>Salengro</a:t>
            </a:r>
            <a:r>
              <a:rPr lang="en-US" altLang="zh-CN" sz="2000" b="1" dirty="0" smtClean="0"/>
              <a:t> Hospital, France)</a:t>
            </a:r>
            <a:endParaRPr lang="en-US" altLang="zh-CN" sz="2400" b="1" i="1" dirty="0" smtClean="0"/>
          </a:p>
          <a:p>
            <a:r>
              <a:rPr lang="en-US" altLang="zh-CN" sz="2400" b="1" dirty="0" smtClean="0"/>
              <a:t>Basic mechanisms of central rhythms reactivity to preparation and execution of a voluntary movement: a </a:t>
            </a:r>
            <a:r>
              <a:rPr lang="en-US" altLang="zh-CN" sz="2400" b="1" dirty="0" err="1" smtClean="0"/>
              <a:t>stereoelectroencephalographic</a:t>
            </a:r>
            <a:r>
              <a:rPr lang="en-US" altLang="zh-CN" sz="2400" b="1" dirty="0" smtClean="0"/>
              <a:t> study</a:t>
            </a:r>
            <a:r>
              <a:rPr lang="en-US" altLang="zh-CN" dirty="0"/>
              <a:t>     William </a:t>
            </a:r>
            <a:r>
              <a:rPr lang="en-US" altLang="zh-CN" dirty="0" err="1"/>
              <a:t>Szurhaja</a:t>
            </a:r>
            <a:r>
              <a:rPr lang="en-US" altLang="zh-CN" dirty="0"/>
              <a:t>, Philippe </a:t>
            </a:r>
            <a:r>
              <a:rPr lang="en-US" altLang="zh-CN" dirty="0" err="1"/>
              <a:t>Deramburea</a:t>
            </a:r>
            <a:r>
              <a:rPr lang="en-US" altLang="zh-CN" dirty="0" smtClean="0"/>
              <a:t>, </a:t>
            </a:r>
            <a:r>
              <a:rPr lang="en-US" altLang="zh-CN" dirty="0"/>
              <a:t>Etienne </a:t>
            </a:r>
            <a:r>
              <a:rPr lang="en-US" altLang="zh-CN" dirty="0" err="1"/>
              <a:t>Labyta</a:t>
            </a:r>
            <a:r>
              <a:rPr lang="en-US" altLang="zh-CN" dirty="0"/>
              <a:t>, </a:t>
            </a:r>
            <a:r>
              <a:rPr lang="en-US" altLang="zh-CN" dirty="0" smtClean="0"/>
              <a:t>Francois </a:t>
            </a:r>
            <a:r>
              <a:rPr lang="en-US" altLang="zh-CN" dirty="0" err="1" smtClean="0"/>
              <a:t>Cassima</a:t>
            </a:r>
            <a:r>
              <a:rPr lang="en-US" altLang="zh-CN" dirty="0" smtClean="0"/>
              <a:t>, Jean-Louis </a:t>
            </a:r>
            <a:r>
              <a:rPr lang="en-US" altLang="zh-CN" dirty="0" err="1"/>
              <a:t>Bourrieza</a:t>
            </a:r>
            <a:r>
              <a:rPr lang="en-US" altLang="zh-CN" dirty="0"/>
              <a:t>, Jean </a:t>
            </a:r>
            <a:r>
              <a:rPr lang="en-US" altLang="zh-CN" dirty="0" err="1"/>
              <a:t>Isnardb</a:t>
            </a:r>
            <a:r>
              <a:rPr lang="en-US" altLang="zh-CN" dirty="0"/>
              <a:t>, Jean-Daniel </a:t>
            </a:r>
            <a:r>
              <a:rPr lang="en-US" altLang="zh-CN" dirty="0" err="1"/>
              <a:t>Guieua</a:t>
            </a:r>
            <a:r>
              <a:rPr lang="en-US" altLang="zh-CN" dirty="0"/>
              <a:t>, </a:t>
            </a:r>
            <a:r>
              <a:rPr lang="en-US" altLang="zh-CN" dirty="0" err="1"/>
              <a:t>Franc¸ois</a:t>
            </a:r>
            <a:r>
              <a:rPr lang="en-US" altLang="zh-CN" dirty="0"/>
              <a:t> </a:t>
            </a:r>
            <a:r>
              <a:rPr lang="en-US" altLang="zh-CN" dirty="0" err="1"/>
              <a:t>Mauguie`re</a:t>
            </a:r>
            <a:endParaRPr lang="zh-CN" altLang="en-US" dirty="0"/>
          </a:p>
        </p:txBody>
      </p:sp>
      <p:sp>
        <p:nvSpPr>
          <p:cNvPr id="9" name="TextBox 8"/>
          <p:cNvSpPr txBox="1"/>
          <p:nvPr/>
        </p:nvSpPr>
        <p:spPr>
          <a:xfrm>
            <a:off x="244551" y="2115264"/>
            <a:ext cx="5422602" cy="470898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i="1" dirty="0">
                <a:solidFill>
                  <a:schemeClr val="accent2">
                    <a:lumMod val="75000"/>
                  </a:schemeClr>
                </a:solidFill>
              </a:rPr>
              <a:t>in order to locate more precisely the </a:t>
            </a:r>
            <a:r>
              <a:rPr lang="en-US" altLang="zh-CN" sz="2000" i="1" dirty="0" smtClean="0">
                <a:solidFill>
                  <a:schemeClr val="accent2">
                    <a:lumMod val="75000"/>
                  </a:schemeClr>
                </a:solidFill>
              </a:rPr>
              <a:t>sources of </a:t>
            </a:r>
            <a:r>
              <a:rPr lang="en-US" altLang="zh-CN" sz="2000" i="1" dirty="0">
                <a:solidFill>
                  <a:schemeClr val="accent2">
                    <a:lumMod val="75000"/>
                  </a:schemeClr>
                </a:solidFill>
              </a:rPr>
              <a:t>the reactivity of the EEG rhythms related to a </a:t>
            </a:r>
            <a:r>
              <a:rPr lang="en-US" altLang="zh-CN" sz="2000" i="1" dirty="0" err="1" smtClean="0">
                <a:solidFill>
                  <a:schemeClr val="accent2">
                    <a:lumMod val="75000"/>
                  </a:schemeClr>
                </a:solidFill>
              </a:rPr>
              <a:t>volunt-ary</a:t>
            </a:r>
            <a:r>
              <a:rPr lang="en-US" altLang="zh-CN" sz="2000" i="1" dirty="0" smtClean="0">
                <a:solidFill>
                  <a:schemeClr val="accent2">
                    <a:lumMod val="75000"/>
                  </a:schemeClr>
                </a:solidFill>
              </a:rPr>
              <a:t> Movement.</a:t>
            </a:r>
          </a:p>
          <a:p>
            <a:r>
              <a:rPr lang="en-US" altLang="zh-CN" sz="2000" b="1" dirty="0" smtClean="0">
                <a:solidFill>
                  <a:schemeClr val="accent2">
                    <a:lumMod val="75000"/>
                  </a:schemeClr>
                </a:solidFill>
              </a:rPr>
              <a:t>Subjects: </a:t>
            </a:r>
            <a:r>
              <a:rPr lang="en-US" altLang="zh-CN" sz="2000" dirty="0">
                <a:solidFill>
                  <a:schemeClr val="tx1"/>
                </a:solidFill>
              </a:rPr>
              <a:t>3 epilepsy patients and explored by </a:t>
            </a:r>
            <a:r>
              <a:rPr lang="en-US" altLang="zh-CN" sz="2000" dirty="0" err="1">
                <a:solidFill>
                  <a:schemeClr val="tx1"/>
                </a:solidFill>
              </a:rPr>
              <a:t>sEEG</a:t>
            </a:r>
            <a:r>
              <a:rPr lang="en-US" altLang="zh-CN" sz="2000" dirty="0">
                <a:solidFill>
                  <a:schemeClr val="tx1"/>
                </a:solidFill>
              </a:rPr>
              <a:t> for epileptic focus localization. </a:t>
            </a:r>
            <a:r>
              <a:rPr lang="en-US" altLang="zh-CN" sz="2000" dirty="0" smtClean="0">
                <a:solidFill>
                  <a:schemeClr val="tx1"/>
                </a:solidFill>
              </a:rPr>
              <a:t>Each electrode </a:t>
            </a:r>
            <a:r>
              <a:rPr lang="en-US" altLang="zh-CN" sz="2000" dirty="0">
                <a:solidFill>
                  <a:schemeClr val="tx1"/>
                </a:solidFill>
              </a:rPr>
              <a:t>had 10–15 contacts, 2 mm length each, </a:t>
            </a:r>
            <a:r>
              <a:rPr lang="en-US" altLang="zh-CN" sz="2000" dirty="0" smtClean="0">
                <a:solidFill>
                  <a:schemeClr val="tx1"/>
                </a:solidFill>
              </a:rPr>
              <a:t>separated by </a:t>
            </a:r>
            <a:r>
              <a:rPr lang="en-US" altLang="zh-CN" sz="2000" dirty="0">
                <a:solidFill>
                  <a:schemeClr val="tx1"/>
                </a:solidFill>
              </a:rPr>
              <a:t>1.5 </a:t>
            </a:r>
            <a:r>
              <a:rPr lang="en-US" altLang="zh-CN" sz="2000" dirty="0" smtClean="0">
                <a:solidFill>
                  <a:schemeClr val="tx1"/>
                </a:solidFill>
              </a:rPr>
              <a:t>mm.</a:t>
            </a:r>
            <a:endParaRPr lang="en-US" altLang="zh-CN" sz="2000" dirty="0" smtClean="0"/>
          </a:p>
          <a:p>
            <a:r>
              <a:rPr lang="en-US" altLang="zh-CN" sz="2000" b="1" dirty="0" smtClean="0">
                <a:solidFill>
                  <a:schemeClr val="accent2">
                    <a:lumMod val="75000"/>
                  </a:schemeClr>
                </a:solidFill>
              </a:rPr>
              <a:t>Task: </a:t>
            </a:r>
            <a:r>
              <a:rPr lang="en-US" altLang="zh-CN" sz="2000" dirty="0"/>
              <a:t>Before the </a:t>
            </a:r>
            <a:r>
              <a:rPr lang="en-US" altLang="zh-CN" sz="2000" dirty="0" err="1"/>
              <a:t>intracerebral</a:t>
            </a:r>
            <a:r>
              <a:rPr lang="en-US" altLang="zh-CN" sz="2000" dirty="0"/>
              <a:t> exploration, we </a:t>
            </a:r>
            <a:r>
              <a:rPr lang="en-US" altLang="zh-CN" sz="2000" dirty="0" smtClean="0"/>
              <a:t>performed a scalp </a:t>
            </a:r>
            <a:r>
              <a:rPr lang="en-US" altLang="zh-CN" sz="2000" dirty="0"/>
              <a:t>EEG study to check that the subjects were </a:t>
            </a:r>
            <a:r>
              <a:rPr lang="en-US" altLang="zh-CN" sz="2000" dirty="0" smtClean="0"/>
              <a:t>presenting usual </a:t>
            </a:r>
            <a:r>
              <a:rPr lang="en-US" altLang="zh-CN" sz="2000" dirty="0"/>
              <a:t>patterns of ERD</a:t>
            </a:r>
            <a:r>
              <a:rPr lang="en-US" altLang="zh-CN" sz="2000" dirty="0" smtClean="0"/>
              <a:t>/ ERS </a:t>
            </a:r>
            <a:r>
              <a:rPr lang="en-US" altLang="zh-CN" sz="2000" dirty="0"/>
              <a:t>of mu and beta rhythms</a:t>
            </a:r>
            <a:r>
              <a:rPr lang="en-US" altLang="zh-CN" sz="2000" dirty="0" smtClean="0"/>
              <a:t>.</a:t>
            </a:r>
          </a:p>
          <a:p>
            <a:r>
              <a:rPr lang="en-US" altLang="zh-CN" sz="2000" dirty="0"/>
              <a:t>Movement had to </a:t>
            </a:r>
            <a:r>
              <a:rPr lang="en-US" altLang="zh-CN" sz="2000" dirty="0" smtClean="0"/>
              <a:t>be brisk </a:t>
            </a:r>
            <a:r>
              <a:rPr lang="en-US" altLang="zh-CN" sz="2000" dirty="0"/>
              <a:t>and brief, and </a:t>
            </a:r>
            <a:r>
              <a:rPr lang="en-US" altLang="zh-CN" sz="2000" dirty="0" err="1" smtClean="0"/>
              <a:t>separat-ed</a:t>
            </a:r>
            <a:r>
              <a:rPr lang="en-US" altLang="zh-CN" sz="2000" dirty="0" smtClean="0"/>
              <a:t> </a:t>
            </a:r>
            <a:r>
              <a:rPr lang="en-US" altLang="zh-CN" sz="2000" dirty="0"/>
              <a:t>one from the other by </a:t>
            </a:r>
            <a:r>
              <a:rPr lang="en-US" altLang="zh-CN" sz="2000" dirty="0" smtClean="0"/>
              <a:t>an interval </a:t>
            </a:r>
            <a:r>
              <a:rPr lang="en-US" altLang="zh-CN" sz="2000" dirty="0"/>
              <a:t>superior to 10 s</a:t>
            </a:r>
            <a:r>
              <a:rPr lang="en-US" altLang="zh-CN" sz="2000" dirty="0" smtClean="0"/>
              <a:t>. </a:t>
            </a:r>
            <a:r>
              <a:rPr lang="en-US" altLang="zh-CN" sz="2000" dirty="0"/>
              <a:t>Subject no. 1 </a:t>
            </a:r>
            <a:r>
              <a:rPr lang="en-US" altLang="zh-CN" sz="2000" dirty="0" smtClean="0"/>
              <a:t>(right </a:t>
            </a:r>
            <a:r>
              <a:rPr lang="en-US" altLang="zh-CN" sz="2000" dirty="0"/>
              <a:t>index </a:t>
            </a:r>
            <a:r>
              <a:rPr lang="en-US" altLang="zh-CN" sz="2000" dirty="0" smtClean="0"/>
              <a:t>finger), subjects </a:t>
            </a:r>
            <a:r>
              <a:rPr lang="en-US" altLang="zh-CN" sz="2000" dirty="0"/>
              <a:t>nos. 2 and 3 </a:t>
            </a:r>
            <a:r>
              <a:rPr lang="en-US" altLang="zh-CN" sz="2000" dirty="0" smtClean="0"/>
              <a:t>(left </a:t>
            </a:r>
            <a:r>
              <a:rPr lang="en-US" altLang="zh-CN" sz="2000" dirty="0"/>
              <a:t>index </a:t>
            </a:r>
            <a:r>
              <a:rPr lang="en-US" altLang="zh-CN" sz="2000" dirty="0" smtClean="0"/>
              <a:t>finger).</a:t>
            </a:r>
            <a:endParaRPr lang="zh-CN" altLang="en-US" sz="2000" dirty="0"/>
          </a:p>
        </p:txBody>
      </p:sp>
      <p:sp>
        <p:nvSpPr>
          <p:cNvPr id="10" name="TextBox 9"/>
          <p:cNvSpPr txBox="1"/>
          <p:nvPr/>
        </p:nvSpPr>
        <p:spPr>
          <a:xfrm>
            <a:off x="5968409" y="2110827"/>
            <a:ext cx="5422602" cy="347787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b="1" dirty="0" smtClean="0">
                <a:solidFill>
                  <a:schemeClr val="accent2">
                    <a:lumMod val="75000"/>
                  </a:schemeClr>
                </a:solidFill>
              </a:rPr>
              <a:t>Method: </a:t>
            </a:r>
            <a:r>
              <a:rPr lang="en-US" altLang="zh-CN" sz="2000" dirty="0"/>
              <a:t>we selected contacts located in pre-central </a:t>
            </a:r>
            <a:r>
              <a:rPr lang="en-US" altLang="zh-CN" sz="2000" dirty="0" err="1" smtClean="0"/>
              <a:t>gyrus</a:t>
            </a:r>
            <a:r>
              <a:rPr lang="en-US" altLang="zh-CN" sz="2000" dirty="0" smtClean="0"/>
              <a:t>, post-central </a:t>
            </a:r>
            <a:r>
              <a:rPr lang="en-US" altLang="zh-CN" sz="2000" dirty="0" err="1"/>
              <a:t>gyrus</a:t>
            </a:r>
            <a:r>
              <a:rPr lang="en-US" altLang="zh-CN" sz="2000" dirty="0"/>
              <a:t>, frontal medial cortex and frontal </a:t>
            </a:r>
            <a:r>
              <a:rPr lang="en-US" altLang="zh-CN" sz="2000" dirty="0" smtClean="0"/>
              <a:t>lateral cortex. And ERD/S of the scalp EEG and </a:t>
            </a:r>
            <a:r>
              <a:rPr lang="en-US" altLang="zh-CN" sz="2000" dirty="0" err="1" smtClean="0"/>
              <a:t>sEEG</a:t>
            </a:r>
            <a:r>
              <a:rPr lang="en-US" altLang="zh-CN" sz="2000" dirty="0" smtClean="0"/>
              <a:t> was calculated.  </a:t>
            </a:r>
          </a:p>
          <a:p>
            <a:r>
              <a:rPr lang="en-US" altLang="zh-CN" sz="2000" b="1" dirty="0" smtClean="0">
                <a:solidFill>
                  <a:schemeClr val="accent2">
                    <a:lumMod val="75000"/>
                  </a:schemeClr>
                </a:solidFill>
              </a:rPr>
              <a:t>Conclusions: </a:t>
            </a:r>
            <a:r>
              <a:rPr lang="en-US" altLang="zh-CN" sz="2000" dirty="0"/>
              <a:t>An ERD of mu and beta rhythms has been recorded before the movement onset in the </a:t>
            </a:r>
            <a:r>
              <a:rPr lang="en-US" altLang="zh-CN" sz="2000" dirty="0" err="1"/>
              <a:t>precentral</a:t>
            </a:r>
            <a:r>
              <a:rPr lang="en-US" altLang="zh-CN" sz="2000" dirty="0"/>
              <a:t> </a:t>
            </a:r>
            <a:r>
              <a:rPr lang="en-US" altLang="zh-CN" sz="2000" dirty="0" err="1"/>
              <a:t>gyrus</a:t>
            </a:r>
            <a:r>
              <a:rPr lang="en-US" altLang="zh-CN" sz="2000" dirty="0"/>
              <a:t>, spreading then to the</a:t>
            </a:r>
          </a:p>
          <a:p>
            <a:r>
              <a:rPr lang="en-US" altLang="zh-CN" sz="2000" dirty="0" err="1"/>
              <a:t>postcentral</a:t>
            </a:r>
            <a:r>
              <a:rPr lang="en-US" altLang="zh-CN" sz="2000" dirty="0"/>
              <a:t> </a:t>
            </a:r>
            <a:r>
              <a:rPr lang="en-US" altLang="zh-CN" sz="2000" dirty="0" err="1"/>
              <a:t>gyrus</a:t>
            </a:r>
            <a:r>
              <a:rPr lang="en-US" altLang="zh-CN" sz="2000" dirty="0"/>
              <a:t> and to the frontal medial cortex</a:t>
            </a:r>
            <a:r>
              <a:rPr lang="en-US" altLang="zh-CN" sz="2000" dirty="0" smtClean="0"/>
              <a:t>.</a:t>
            </a:r>
          </a:p>
          <a:p>
            <a:r>
              <a:rPr lang="en-US" altLang="zh-CN" sz="2000" dirty="0"/>
              <a:t>The primary motor area seems to contain two distinct areas with different reactivity to the </a:t>
            </a:r>
            <a:r>
              <a:rPr lang="en-US" altLang="zh-CN" sz="2000" dirty="0" smtClean="0"/>
              <a:t>movement preparation </a:t>
            </a:r>
            <a:r>
              <a:rPr lang="en-US" altLang="zh-CN" sz="2000" dirty="0"/>
              <a:t>and execution.</a:t>
            </a:r>
            <a:endParaRPr lang="zh-CN" altLang="en-US" sz="2000" dirty="0"/>
          </a:p>
        </p:txBody>
      </p:sp>
      <p:sp>
        <p:nvSpPr>
          <p:cNvPr id="11" name="TextBox 10"/>
          <p:cNvSpPr txBox="1"/>
          <p:nvPr/>
        </p:nvSpPr>
        <p:spPr>
          <a:xfrm>
            <a:off x="5968409" y="5975498"/>
            <a:ext cx="5422602" cy="646331"/>
          </a:xfrm>
          <a:prstGeom prst="rect">
            <a:avLst/>
          </a:prstGeom>
          <a:ln w="3810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zh-CN" b="1" dirty="0" err="1" smtClean="0">
                <a:solidFill>
                  <a:srgbClr val="FF0000"/>
                </a:solidFill>
              </a:rPr>
              <a:t>sEEG</a:t>
            </a:r>
            <a:r>
              <a:rPr lang="en-US" altLang="zh-CN" b="1" dirty="0" smtClean="0">
                <a:solidFill>
                  <a:srgbClr val="FF0000"/>
                </a:solidFill>
              </a:rPr>
              <a:t> </a:t>
            </a:r>
            <a:r>
              <a:rPr lang="zh-CN" altLang="en-US" b="1" dirty="0">
                <a:solidFill>
                  <a:srgbClr val="FF0000"/>
                </a:solidFill>
              </a:rPr>
              <a:t>可用</a:t>
            </a:r>
            <a:r>
              <a:rPr lang="zh-CN" altLang="en-US" b="1" dirty="0" smtClean="0">
                <a:solidFill>
                  <a:srgbClr val="FF0000"/>
                </a:solidFill>
              </a:rPr>
              <a:t>于研究脑功能定位，同时实现精确脑机接口研究。</a:t>
            </a:r>
            <a:endParaRPr lang="zh-CN" altLang="en-US" b="1" dirty="0">
              <a:solidFill>
                <a:srgbClr val="FF0000"/>
              </a:solidFill>
            </a:endParaRPr>
          </a:p>
        </p:txBody>
      </p:sp>
    </p:spTree>
    <p:extLst>
      <p:ext uri="{BB962C8B-B14F-4D97-AF65-F5344CB8AC3E}">
        <p14:creationId xmlns:p14="http://schemas.microsoft.com/office/powerpoint/2010/main" val="2854682294"/>
      </p:ext>
    </p:extLst>
  </p:cSld>
  <p:clrMapOvr>
    <a:masterClrMapping/>
  </p:clrMapOvr>
  <p:transition spd="slow">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3083"/>
            <a:ext cx="9983973"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a:t>
            </a:r>
            <a:r>
              <a:rPr lang="en-US" altLang="zh-CN" sz="2400" b="1" dirty="0" smtClean="0">
                <a:solidFill>
                  <a:schemeClr val="bg1"/>
                </a:solidFill>
              </a:rPr>
              <a:t>| Stereo-EEG </a:t>
            </a:r>
            <a:r>
              <a:rPr lang="en-US" altLang="zh-CN" sz="2400" b="1" dirty="0" smtClean="0">
                <a:solidFill>
                  <a:schemeClr val="bg1">
                    <a:lumMod val="50000"/>
                  </a:schemeClr>
                </a:solidFill>
              </a:rPr>
              <a:t>|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TextBox 11"/>
          <p:cNvSpPr txBox="1"/>
          <p:nvPr/>
        </p:nvSpPr>
        <p:spPr>
          <a:xfrm>
            <a:off x="0" y="754899"/>
            <a:ext cx="12192000" cy="1107996"/>
          </a:xfrm>
          <a:prstGeom prst="rect">
            <a:avLst/>
          </a:prstGeom>
          <a:solidFill>
            <a:schemeClr val="bg1">
              <a:lumMod val="85000"/>
            </a:schemeClr>
          </a:solidFill>
        </p:spPr>
        <p:txBody>
          <a:bodyPr wrap="square" rtlCol="0">
            <a:spAutoFit/>
          </a:bodyPr>
          <a:lstStyle/>
          <a:p>
            <a:r>
              <a:rPr lang="en-US" altLang="zh-CN" sz="2400" b="1" i="1" dirty="0">
                <a:solidFill>
                  <a:schemeClr val="accent2">
                    <a:lumMod val="75000"/>
                  </a:schemeClr>
                </a:solidFill>
              </a:rPr>
              <a:t>European Journal of Neuroscience, </a:t>
            </a:r>
            <a:r>
              <a:rPr lang="en-US" altLang="zh-CN" sz="2400" b="1" i="1" dirty="0" smtClean="0">
                <a:solidFill>
                  <a:schemeClr val="accent2">
                    <a:lumMod val="75000"/>
                  </a:schemeClr>
                </a:solidFill>
              </a:rPr>
              <a:t>2005.</a:t>
            </a:r>
            <a:r>
              <a:rPr lang="en-US" altLang="zh-CN" sz="2400" b="1" dirty="0" smtClean="0">
                <a:solidFill>
                  <a:schemeClr val="accent2">
                    <a:lumMod val="75000"/>
                  </a:schemeClr>
                </a:solidFill>
              </a:rPr>
              <a:t> </a:t>
            </a:r>
            <a:r>
              <a:rPr lang="en-US" altLang="zh-CN" sz="2000" b="1" dirty="0" smtClean="0"/>
              <a:t>(study was done by </a:t>
            </a:r>
            <a:r>
              <a:rPr lang="en-US" altLang="zh-CN" sz="2000" b="1" dirty="0" err="1" smtClean="0"/>
              <a:t>Salengro</a:t>
            </a:r>
            <a:r>
              <a:rPr lang="en-US" altLang="zh-CN" sz="2000" b="1" dirty="0" smtClean="0"/>
              <a:t> Hospital, France)</a:t>
            </a:r>
            <a:endParaRPr lang="en-US" altLang="zh-CN" sz="2400" b="1" i="1" dirty="0" smtClean="0"/>
          </a:p>
          <a:p>
            <a:r>
              <a:rPr lang="en-US" altLang="zh-CN" sz="2400" b="1" dirty="0" err="1"/>
              <a:t>Intracerebral</a:t>
            </a:r>
            <a:r>
              <a:rPr lang="en-US" altLang="zh-CN" sz="2400" b="1" dirty="0"/>
              <a:t> study of gamma rhythm reactivity in </a:t>
            </a:r>
            <a:r>
              <a:rPr lang="en-US" altLang="zh-CN" sz="2400" b="1" dirty="0" smtClean="0"/>
              <a:t>the sensorimotor </a:t>
            </a:r>
            <a:r>
              <a:rPr lang="en-US" altLang="zh-CN" sz="2400" b="1" dirty="0"/>
              <a:t>cortex</a:t>
            </a:r>
            <a:r>
              <a:rPr lang="en-US" altLang="zh-CN" dirty="0" smtClean="0"/>
              <a:t>     </a:t>
            </a:r>
          </a:p>
          <a:p>
            <a:r>
              <a:rPr lang="en-US" altLang="zh-CN" dirty="0"/>
              <a:t>William </a:t>
            </a:r>
            <a:r>
              <a:rPr lang="en-US" altLang="zh-CN" dirty="0" err="1"/>
              <a:t>Szurhaj</a:t>
            </a:r>
            <a:r>
              <a:rPr lang="en-US" altLang="zh-CN" dirty="0" smtClean="0"/>
              <a:t>, </a:t>
            </a:r>
            <a:r>
              <a:rPr lang="en-US" altLang="zh-CN" dirty="0"/>
              <a:t>Jean-Louis </a:t>
            </a:r>
            <a:r>
              <a:rPr lang="en-US" altLang="zh-CN" dirty="0" err="1"/>
              <a:t>Bourriez</a:t>
            </a:r>
            <a:r>
              <a:rPr lang="en-US" altLang="zh-CN" dirty="0" smtClean="0"/>
              <a:t>, </a:t>
            </a:r>
            <a:r>
              <a:rPr lang="en-US" altLang="zh-CN" dirty="0"/>
              <a:t>Philippe </a:t>
            </a:r>
            <a:r>
              <a:rPr lang="en-US" altLang="zh-CN" dirty="0" err="1"/>
              <a:t>Kahane</a:t>
            </a:r>
            <a:r>
              <a:rPr lang="en-US" altLang="zh-CN" dirty="0" smtClean="0"/>
              <a:t>, </a:t>
            </a:r>
            <a:r>
              <a:rPr lang="en-US" altLang="zh-CN" dirty="0"/>
              <a:t>Patrick </a:t>
            </a:r>
            <a:r>
              <a:rPr lang="en-US" altLang="zh-CN" dirty="0" err="1"/>
              <a:t>Chauvel</a:t>
            </a:r>
            <a:r>
              <a:rPr lang="en-US" altLang="zh-CN" dirty="0" smtClean="0"/>
              <a:t>, </a:t>
            </a:r>
            <a:r>
              <a:rPr lang="en-US" altLang="zh-CN" dirty="0" err="1"/>
              <a:t>Franc¸ois</a:t>
            </a:r>
            <a:r>
              <a:rPr lang="en-US" altLang="zh-CN" dirty="0"/>
              <a:t> </a:t>
            </a:r>
            <a:r>
              <a:rPr lang="en-US" altLang="zh-CN" dirty="0" err="1" smtClean="0"/>
              <a:t>Mauguie`re</a:t>
            </a:r>
            <a:r>
              <a:rPr lang="en-US" altLang="zh-CN" dirty="0" smtClean="0"/>
              <a:t> and Philippe </a:t>
            </a:r>
            <a:r>
              <a:rPr lang="en-US" altLang="zh-CN" dirty="0" err="1"/>
              <a:t>Derambure</a:t>
            </a:r>
            <a:endParaRPr lang="zh-CN" altLang="en-US" dirty="0"/>
          </a:p>
        </p:txBody>
      </p:sp>
      <p:sp>
        <p:nvSpPr>
          <p:cNvPr id="13" name="TextBox 12"/>
          <p:cNvSpPr txBox="1"/>
          <p:nvPr/>
        </p:nvSpPr>
        <p:spPr>
          <a:xfrm>
            <a:off x="3538" y="2013131"/>
            <a:ext cx="12192000" cy="1477328"/>
          </a:xfrm>
          <a:prstGeom prst="rect">
            <a:avLst/>
          </a:prstGeom>
          <a:solidFill>
            <a:schemeClr val="bg1">
              <a:lumMod val="85000"/>
            </a:schemeClr>
          </a:solidFill>
        </p:spPr>
        <p:txBody>
          <a:bodyPr wrap="square" rtlCol="0">
            <a:spAutoFit/>
          </a:bodyPr>
          <a:lstStyle/>
          <a:p>
            <a:r>
              <a:rPr lang="en-US" altLang="zh-CN" sz="2400" b="1" i="1" dirty="0">
                <a:solidFill>
                  <a:schemeClr val="accent2">
                    <a:lumMod val="75000"/>
                  </a:schemeClr>
                </a:solidFill>
              </a:rPr>
              <a:t>European Journal of Neuroscience, </a:t>
            </a:r>
            <a:r>
              <a:rPr lang="en-US" altLang="zh-CN" sz="2400" b="1" i="1" dirty="0" smtClean="0">
                <a:solidFill>
                  <a:schemeClr val="accent2">
                    <a:lumMod val="75000"/>
                  </a:schemeClr>
                </a:solidFill>
              </a:rPr>
              <a:t>2006.</a:t>
            </a:r>
            <a:r>
              <a:rPr lang="en-US" altLang="zh-CN" sz="2400" b="1" dirty="0" smtClean="0">
                <a:solidFill>
                  <a:schemeClr val="accent2">
                    <a:lumMod val="75000"/>
                  </a:schemeClr>
                </a:solidFill>
              </a:rPr>
              <a:t> </a:t>
            </a:r>
          </a:p>
          <a:p>
            <a:r>
              <a:rPr lang="en-US" altLang="zh-CN" sz="2400" b="1" dirty="0"/>
              <a:t>Relationship between </a:t>
            </a:r>
            <a:r>
              <a:rPr lang="en-US" altLang="zh-CN" sz="2400" b="1" dirty="0" err="1"/>
              <a:t>intracerebral</a:t>
            </a:r>
            <a:r>
              <a:rPr lang="en-US" altLang="zh-CN" sz="2400" b="1" dirty="0"/>
              <a:t> gamma oscillations </a:t>
            </a:r>
            <a:r>
              <a:rPr lang="en-US" altLang="zh-CN" sz="2400" b="1" dirty="0" smtClean="0"/>
              <a:t>and slow </a:t>
            </a:r>
            <a:r>
              <a:rPr lang="en-US" altLang="zh-CN" sz="2400" b="1" dirty="0"/>
              <a:t>potentials in the human sensorimotor </a:t>
            </a:r>
            <a:r>
              <a:rPr lang="en-US" altLang="zh-CN" sz="2400" b="1" dirty="0" smtClean="0"/>
              <a:t>cortex     </a:t>
            </a:r>
            <a:r>
              <a:rPr lang="en-US" altLang="zh-CN" dirty="0" smtClean="0"/>
              <a:t>William </a:t>
            </a:r>
            <a:r>
              <a:rPr lang="en-US" altLang="zh-CN" dirty="0" err="1" smtClean="0"/>
              <a:t>Szurhaj</a:t>
            </a:r>
            <a:r>
              <a:rPr lang="en-US" altLang="zh-CN" dirty="0" smtClean="0"/>
              <a:t>, Etienne </a:t>
            </a:r>
            <a:r>
              <a:rPr lang="en-US" altLang="zh-CN" dirty="0" err="1"/>
              <a:t>Labyt</a:t>
            </a:r>
            <a:r>
              <a:rPr lang="en-US" altLang="zh-CN" dirty="0" smtClean="0"/>
              <a:t>, </a:t>
            </a:r>
            <a:r>
              <a:rPr lang="en-US" altLang="zh-CN" dirty="0"/>
              <a:t>Jean-Louis </a:t>
            </a:r>
            <a:r>
              <a:rPr lang="en-US" altLang="zh-CN" dirty="0" err="1"/>
              <a:t>Bourriez</a:t>
            </a:r>
            <a:r>
              <a:rPr lang="en-US" altLang="zh-CN" dirty="0" smtClean="0"/>
              <a:t>, </a:t>
            </a:r>
            <a:r>
              <a:rPr lang="en-US" altLang="zh-CN" dirty="0"/>
              <a:t>Philippe </a:t>
            </a:r>
            <a:r>
              <a:rPr lang="en-US" altLang="zh-CN" dirty="0" err="1"/>
              <a:t>Kahane</a:t>
            </a:r>
            <a:r>
              <a:rPr lang="en-US" altLang="zh-CN" dirty="0" smtClean="0"/>
              <a:t>, </a:t>
            </a:r>
            <a:r>
              <a:rPr lang="en-US" altLang="zh-CN" dirty="0"/>
              <a:t>Patrick </a:t>
            </a:r>
            <a:r>
              <a:rPr lang="en-US" altLang="zh-CN" dirty="0" err="1"/>
              <a:t>Chauvel</a:t>
            </a:r>
            <a:r>
              <a:rPr lang="en-US" altLang="zh-CN" dirty="0" smtClean="0"/>
              <a:t>, </a:t>
            </a:r>
            <a:r>
              <a:rPr lang="en-US" altLang="zh-CN" dirty="0" err="1"/>
              <a:t>Franc¸ois</a:t>
            </a:r>
            <a:r>
              <a:rPr lang="en-US" altLang="zh-CN" dirty="0"/>
              <a:t> </a:t>
            </a:r>
            <a:r>
              <a:rPr lang="en-US" altLang="zh-CN" dirty="0" err="1"/>
              <a:t>Mauguie</a:t>
            </a:r>
            <a:r>
              <a:rPr lang="en-US" altLang="zh-CN" dirty="0"/>
              <a:t>` re</a:t>
            </a:r>
            <a:r>
              <a:rPr lang="en-US" altLang="zh-CN" dirty="0" smtClean="0"/>
              <a:t>, and Philippe </a:t>
            </a:r>
            <a:r>
              <a:rPr lang="en-US" altLang="zh-CN" dirty="0" err="1"/>
              <a:t>Derambure</a:t>
            </a:r>
            <a:endParaRPr lang="zh-CN" altLang="en-US" dirty="0"/>
          </a:p>
        </p:txBody>
      </p:sp>
      <p:sp>
        <p:nvSpPr>
          <p:cNvPr id="14" name="TextBox 13"/>
          <p:cNvSpPr txBox="1"/>
          <p:nvPr/>
        </p:nvSpPr>
        <p:spPr>
          <a:xfrm>
            <a:off x="3538" y="3639351"/>
            <a:ext cx="12192000" cy="1107996"/>
          </a:xfrm>
          <a:prstGeom prst="rect">
            <a:avLst/>
          </a:prstGeom>
          <a:solidFill>
            <a:schemeClr val="bg1">
              <a:lumMod val="85000"/>
            </a:schemeClr>
          </a:solidFill>
        </p:spPr>
        <p:txBody>
          <a:bodyPr wrap="square" rtlCol="0">
            <a:spAutoFit/>
          </a:bodyPr>
          <a:lstStyle/>
          <a:p>
            <a:r>
              <a:rPr lang="en-US" altLang="zh-CN" sz="2400" b="1" i="1" dirty="0" smtClean="0">
                <a:solidFill>
                  <a:schemeClr val="accent2">
                    <a:lumMod val="75000"/>
                  </a:schemeClr>
                </a:solidFill>
              </a:rPr>
              <a:t>Brain, 2004.</a:t>
            </a:r>
            <a:r>
              <a:rPr lang="en-US" altLang="zh-CN" sz="2400" b="1" dirty="0" smtClean="0">
                <a:solidFill>
                  <a:schemeClr val="accent2">
                    <a:lumMod val="75000"/>
                  </a:schemeClr>
                </a:solidFill>
              </a:rPr>
              <a:t> </a:t>
            </a:r>
            <a:r>
              <a:rPr lang="en-US" altLang="zh-CN" sz="2000" b="1" dirty="0" smtClean="0"/>
              <a:t>(study was done by University of Toronto, Canada)</a:t>
            </a:r>
            <a:endParaRPr lang="en-US" altLang="zh-CN" sz="2400" b="1" i="1" dirty="0" smtClean="0"/>
          </a:p>
          <a:p>
            <a:r>
              <a:rPr lang="en-US" altLang="zh-CN" sz="2400" b="1" dirty="0" smtClean="0"/>
              <a:t>Involvement of human thalamus in the preparation of self-paced movement</a:t>
            </a:r>
          </a:p>
          <a:p>
            <a:r>
              <a:rPr lang="en-US" altLang="zh-CN" dirty="0"/>
              <a:t>Guillermo </a:t>
            </a:r>
            <a:r>
              <a:rPr lang="en-US" altLang="zh-CN" dirty="0" err="1" smtClean="0"/>
              <a:t>Paradiso</a:t>
            </a:r>
            <a:r>
              <a:rPr lang="en-US" altLang="zh-CN" dirty="0" smtClean="0"/>
              <a:t>, </a:t>
            </a:r>
            <a:r>
              <a:rPr lang="en-US" altLang="zh-CN" dirty="0"/>
              <a:t>Danny </a:t>
            </a:r>
            <a:r>
              <a:rPr lang="en-US" altLang="zh-CN" dirty="0" err="1" smtClean="0"/>
              <a:t>Cunic</a:t>
            </a:r>
            <a:r>
              <a:rPr lang="en-US" altLang="zh-CN" dirty="0" smtClean="0"/>
              <a:t>, </a:t>
            </a:r>
            <a:r>
              <a:rPr lang="en-US" altLang="zh-CN" dirty="0"/>
              <a:t>Jean A. </a:t>
            </a:r>
            <a:r>
              <a:rPr lang="en-US" altLang="zh-CN" dirty="0" smtClean="0"/>
              <a:t>Saint-Cyr, </a:t>
            </a:r>
            <a:r>
              <a:rPr lang="en-US" altLang="zh-CN" dirty="0" err="1"/>
              <a:t>Tasnuva</a:t>
            </a:r>
            <a:r>
              <a:rPr lang="en-US" altLang="zh-CN" dirty="0"/>
              <a:t> </a:t>
            </a:r>
            <a:r>
              <a:rPr lang="en-US" altLang="zh-CN" dirty="0" err="1"/>
              <a:t>Hoque</a:t>
            </a:r>
            <a:r>
              <a:rPr lang="en-US" altLang="zh-CN" dirty="0" smtClean="0"/>
              <a:t>, </a:t>
            </a:r>
            <a:r>
              <a:rPr lang="en-US" altLang="zh-CN" dirty="0"/>
              <a:t>Andre´s M. </a:t>
            </a:r>
            <a:r>
              <a:rPr lang="en-US" altLang="zh-CN" dirty="0" err="1" smtClean="0"/>
              <a:t>Lozano,Anthony</a:t>
            </a:r>
            <a:r>
              <a:rPr lang="en-US" altLang="zh-CN" dirty="0" smtClean="0"/>
              <a:t> </a:t>
            </a:r>
            <a:r>
              <a:rPr lang="en-US" altLang="zh-CN" dirty="0"/>
              <a:t>E. </a:t>
            </a:r>
            <a:r>
              <a:rPr lang="en-US" altLang="zh-CN" dirty="0" smtClean="0"/>
              <a:t>Lang </a:t>
            </a:r>
            <a:r>
              <a:rPr lang="en-US" altLang="zh-CN" dirty="0"/>
              <a:t>and Robert Chen</a:t>
            </a:r>
            <a:endParaRPr lang="zh-CN" altLang="en-US" dirty="0"/>
          </a:p>
        </p:txBody>
      </p:sp>
      <p:sp>
        <p:nvSpPr>
          <p:cNvPr id="15" name="TextBox 14"/>
          <p:cNvSpPr txBox="1"/>
          <p:nvPr/>
        </p:nvSpPr>
        <p:spPr>
          <a:xfrm>
            <a:off x="3538" y="4915877"/>
            <a:ext cx="12192000" cy="1200329"/>
          </a:xfrm>
          <a:prstGeom prst="rect">
            <a:avLst/>
          </a:prstGeom>
          <a:solidFill>
            <a:schemeClr val="bg1">
              <a:lumMod val="85000"/>
            </a:schemeClr>
          </a:solidFill>
        </p:spPr>
        <p:txBody>
          <a:bodyPr wrap="square" rtlCol="0">
            <a:spAutoFit/>
          </a:bodyPr>
          <a:lstStyle/>
          <a:p>
            <a:r>
              <a:rPr lang="en-US" altLang="zh-CN" sz="2400" b="1" i="1" dirty="0">
                <a:solidFill>
                  <a:schemeClr val="accent2">
                    <a:lumMod val="75000"/>
                  </a:schemeClr>
                </a:solidFill>
              </a:rPr>
              <a:t>The Journal of physiology, </a:t>
            </a:r>
            <a:r>
              <a:rPr lang="en-US" altLang="zh-CN" sz="2400" b="1" i="1" dirty="0" smtClean="0">
                <a:solidFill>
                  <a:schemeClr val="accent2">
                    <a:lumMod val="75000"/>
                  </a:schemeClr>
                </a:solidFill>
              </a:rPr>
              <a:t>2005.</a:t>
            </a:r>
            <a:r>
              <a:rPr lang="en-US" altLang="zh-CN" sz="2400" b="1" dirty="0" smtClean="0">
                <a:solidFill>
                  <a:schemeClr val="accent2">
                    <a:lumMod val="75000"/>
                  </a:schemeClr>
                </a:solidFill>
              </a:rPr>
              <a:t> </a:t>
            </a:r>
          </a:p>
          <a:p>
            <a:r>
              <a:rPr lang="en-US" altLang="zh-CN" sz="2400" b="1" dirty="0"/>
              <a:t>Movement-related frequency modulation of </a:t>
            </a:r>
            <a:r>
              <a:rPr lang="en-US" altLang="zh-CN" sz="2400" b="1" dirty="0" smtClean="0"/>
              <a:t>beta oscillatory </a:t>
            </a:r>
            <a:r>
              <a:rPr lang="en-US" altLang="zh-CN" sz="2400" b="1" dirty="0"/>
              <a:t>activity in the human </a:t>
            </a:r>
            <a:r>
              <a:rPr lang="en-US" altLang="zh-CN" sz="2400" b="1" dirty="0" err="1"/>
              <a:t>subthalamic</a:t>
            </a:r>
            <a:r>
              <a:rPr lang="en-US" altLang="zh-CN" sz="2400" b="1" dirty="0"/>
              <a:t> </a:t>
            </a:r>
            <a:r>
              <a:rPr lang="en-US" altLang="zh-CN" sz="2400" b="1" dirty="0" smtClean="0"/>
              <a:t>nucleus </a:t>
            </a:r>
            <a:r>
              <a:rPr lang="it-IT" altLang="zh-CN" dirty="0"/>
              <a:t>G. </a:t>
            </a:r>
            <a:r>
              <a:rPr lang="it-IT" altLang="zh-CN" dirty="0" smtClean="0"/>
              <a:t>Foffani, </a:t>
            </a:r>
            <a:r>
              <a:rPr lang="it-IT" altLang="zh-CN" dirty="0"/>
              <a:t>A. M. </a:t>
            </a:r>
            <a:r>
              <a:rPr lang="it-IT" altLang="zh-CN" dirty="0" smtClean="0"/>
              <a:t>Bianchi, </a:t>
            </a:r>
            <a:r>
              <a:rPr lang="it-IT" altLang="zh-CN" dirty="0"/>
              <a:t>G. </a:t>
            </a:r>
            <a:r>
              <a:rPr lang="it-IT" altLang="zh-CN" dirty="0" smtClean="0"/>
              <a:t>Baselli </a:t>
            </a:r>
            <a:r>
              <a:rPr lang="it-IT" altLang="zh-CN" dirty="0"/>
              <a:t>and A. </a:t>
            </a:r>
            <a:r>
              <a:rPr lang="it-IT" altLang="zh-CN" dirty="0" smtClean="0"/>
              <a:t>Priori</a:t>
            </a:r>
            <a:endParaRPr lang="zh-CN" altLang="en-US" dirty="0"/>
          </a:p>
        </p:txBody>
      </p:sp>
    </p:spTree>
    <p:extLst>
      <p:ext uri="{BB962C8B-B14F-4D97-AF65-F5344CB8AC3E}">
        <p14:creationId xmlns:p14="http://schemas.microsoft.com/office/powerpoint/2010/main" val="3305485761"/>
      </p:ext>
    </p:extLst>
  </p:cSld>
  <p:clrMapOvr>
    <a:masterClrMapping/>
  </p:clrMapOvr>
  <p:transition spd="slow">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a:t>
            </a:r>
            <a:r>
              <a:rPr lang="en-US" altLang="zh-CN" sz="2400" b="1" dirty="0" smtClean="0">
                <a:solidFill>
                  <a:schemeClr val="bg1"/>
                </a:solidFill>
              </a:rPr>
              <a:t>| Stereo-EEG </a:t>
            </a:r>
            <a:r>
              <a:rPr lang="en-US" altLang="zh-CN" sz="2400" b="1" dirty="0" smtClean="0">
                <a:solidFill>
                  <a:schemeClr val="bg1">
                    <a:lumMod val="50000"/>
                  </a:schemeClr>
                </a:solidFill>
              </a:rPr>
              <a:t>|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TextBox 5"/>
          <p:cNvSpPr txBox="1"/>
          <p:nvPr/>
        </p:nvSpPr>
        <p:spPr>
          <a:xfrm>
            <a:off x="0" y="584771"/>
            <a:ext cx="12192000" cy="1200329"/>
          </a:xfrm>
          <a:prstGeom prst="rect">
            <a:avLst/>
          </a:prstGeom>
          <a:noFill/>
        </p:spPr>
        <p:txBody>
          <a:bodyPr wrap="square" rtlCol="0">
            <a:spAutoFit/>
          </a:bodyPr>
          <a:lstStyle/>
          <a:p>
            <a:r>
              <a:rPr lang="en-US" altLang="zh-CN" sz="2400" b="1" i="1" dirty="0" smtClean="0">
                <a:solidFill>
                  <a:schemeClr val="accent2">
                    <a:lumMod val="75000"/>
                  </a:schemeClr>
                </a:solidFill>
              </a:rPr>
              <a:t>Journal of neural engineering, 2011</a:t>
            </a:r>
            <a:r>
              <a:rPr lang="en-US" altLang="zh-CN" sz="2400" b="1" dirty="0" smtClean="0">
                <a:solidFill>
                  <a:schemeClr val="accent2">
                    <a:lumMod val="75000"/>
                  </a:schemeClr>
                </a:solidFill>
              </a:rPr>
              <a:t> </a:t>
            </a:r>
            <a:r>
              <a:rPr lang="en-US" altLang="zh-CN" sz="2000" b="1" dirty="0" smtClean="0"/>
              <a:t>(study was done </a:t>
            </a:r>
            <a:r>
              <a:rPr lang="en-US" altLang="zh-CN" sz="2000" b="1" dirty="0"/>
              <a:t>by Old Dominion </a:t>
            </a:r>
            <a:r>
              <a:rPr lang="en-US" altLang="zh-CN" sz="2000" b="1" dirty="0" smtClean="0"/>
              <a:t>University and Mayo clinic, USA)</a:t>
            </a:r>
            <a:endParaRPr lang="en-US" altLang="zh-CN" sz="2400" b="1" i="1" dirty="0" smtClean="0"/>
          </a:p>
          <a:p>
            <a:r>
              <a:rPr lang="en-US" altLang="zh-CN" sz="2400" b="1" dirty="0"/>
              <a:t>Control of a brain–computer </a:t>
            </a:r>
            <a:r>
              <a:rPr lang="en-US" altLang="zh-CN" sz="2400" b="1" dirty="0" smtClean="0"/>
              <a:t>interface using </a:t>
            </a:r>
            <a:r>
              <a:rPr lang="en-US" altLang="zh-CN" sz="2400" b="1" dirty="0"/>
              <a:t>stereotactic depth electrodes in </a:t>
            </a:r>
            <a:r>
              <a:rPr lang="en-US" altLang="zh-CN" sz="2400" b="1" dirty="0" smtClean="0"/>
              <a:t>and adjacent </a:t>
            </a:r>
            <a:r>
              <a:rPr lang="en-US" altLang="zh-CN" sz="2400" b="1" dirty="0"/>
              <a:t>to the </a:t>
            </a:r>
            <a:r>
              <a:rPr lang="en-US" altLang="zh-CN" sz="2400" b="1" dirty="0" smtClean="0"/>
              <a:t>hippocampus   </a:t>
            </a:r>
            <a:r>
              <a:rPr lang="en-US" altLang="zh-CN" dirty="0" smtClean="0"/>
              <a:t>Dean J. </a:t>
            </a:r>
            <a:r>
              <a:rPr lang="en-US" altLang="zh-CN" dirty="0" err="1" smtClean="0"/>
              <a:t>Krusienski</a:t>
            </a:r>
            <a:r>
              <a:rPr lang="en-US" altLang="zh-CN" dirty="0" smtClean="0"/>
              <a:t> </a:t>
            </a:r>
            <a:r>
              <a:rPr lang="en-US" altLang="zh-CN" dirty="0"/>
              <a:t>and </a:t>
            </a:r>
            <a:r>
              <a:rPr lang="en-US" altLang="zh-CN" dirty="0" smtClean="0"/>
              <a:t>Jerry J. Shih</a:t>
            </a:r>
            <a:endParaRPr lang="zh-CN" altLang="en-US" dirty="0"/>
          </a:p>
        </p:txBody>
      </p:sp>
      <p:sp>
        <p:nvSpPr>
          <p:cNvPr id="8" name="TextBox 7"/>
          <p:cNvSpPr txBox="1"/>
          <p:nvPr/>
        </p:nvSpPr>
        <p:spPr>
          <a:xfrm>
            <a:off x="0" y="6488668"/>
            <a:ext cx="12195553" cy="369332"/>
          </a:xfrm>
          <a:prstGeom prst="rect">
            <a:avLst/>
          </a:prstGeom>
          <a:noFill/>
        </p:spPr>
        <p:txBody>
          <a:bodyPr wrap="square" rtlCol="0">
            <a:spAutoFit/>
          </a:bodyPr>
          <a:lstStyle/>
          <a:p>
            <a:pPr algn="r"/>
            <a:r>
              <a:rPr lang="en-US" altLang="zh-CN" u="sng" dirty="0">
                <a:effectLst>
                  <a:outerShdw blurRad="38100" dist="38100" dir="2700000" algn="tl">
                    <a:srgbClr val="000000">
                      <a:alpha val="43137"/>
                    </a:srgbClr>
                  </a:outerShdw>
                </a:effectLst>
              </a:rPr>
              <a:t>Eva </a:t>
            </a:r>
            <a:r>
              <a:rPr lang="en-US" altLang="zh-CN" u="sng" dirty="0" err="1" smtClean="0">
                <a:effectLst>
                  <a:outerShdw blurRad="38100" dist="38100" dir="2700000" algn="tl">
                    <a:srgbClr val="000000">
                      <a:alpha val="43137"/>
                    </a:srgbClr>
                  </a:outerShdw>
                </a:effectLst>
              </a:rPr>
              <a:t>Ludowig</a:t>
            </a:r>
            <a:r>
              <a:rPr lang="en-US" altLang="zh-CN" u="sng" dirty="0" smtClean="0">
                <a:effectLst>
                  <a:outerShdw blurRad="38100" dist="38100" dir="2700000" algn="tl">
                    <a:srgbClr val="000000">
                      <a:alpha val="43137"/>
                    </a:srgbClr>
                  </a:outerShdw>
                </a:effectLst>
              </a:rPr>
              <a:t>, </a:t>
            </a:r>
            <a:r>
              <a:rPr lang="en-US" altLang="zh-CN" u="sng" dirty="0">
                <a:effectLst>
                  <a:outerShdw blurRad="38100" dist="38100" dir="2700000" algn="tl">
                    <a:srgbClr val="000000">
                      <a:alpha val="43137"/>
                    </a:srgbClr>
                  </a:outerShdw>
                </a:effectLst>
              </a:rPr>
              <a:t>Christian G. </a:t>
            </a:r>
            <a:r>
              <a:rPr lang="en-US" altLang="zh-CN" u="sng" dirty="0" smtClean="0">
                <a:effectLst>
                  <a:outerShdw blurRad="38100" dist="38100" dir="2700000" algn="tl">
                    <a:srgbClr val="000000">
                      <a:alpha val="43137"/>
                    </a:srgbClr>
                  </a:outerShdw>
                </a:effectLst>
              </a:rPr>
              <a:t>Bien .etc. Two </a:t>
            </a:r>
            <a:r>
              <a:rPr lang="en-US" altLang="zh-CN" u="sng" dirty="0">
                <a:effectLst>
                  <a:outerShdw blurRad="38100" dist="38100" dir="2700000" algn="tl">
                    <a:srgbClr val="000000">
                      <a:alpha val="43137"/>
                    </a:srgbClr>
                  </a:outerShdw>
                </a:effectLst>
              </a:rPr>
              <a:t>P300 Generators in the Hippocampal </a:t>
            </a:r>
            <a:r>
              <a:rPr lang="en-US" altLang="zh-CN" u="sng" dirty="0" smtClean="0">
                <a:effectLst>
                  <a:outerShdw blurRad="38100" dist="38100" dir="2700000" algn="tl">
                    <a:srgbClr val="000000">
                      <a:alpha val="43137"/>
                    </a:srgbClr>
                  </a:outerShdw>
                </a:effectLst>
              </a:rPr>
              <a:t>Formation, </a:t>
            </a:r>
            <a:r>
              <a:rPr lang="en-US" altLang="zh-CN" i="1" u="sng" dirty="0" smtClean="0">
                <a:solidFill>
                  <a:schemeClr val="accent2">
                    <a:lumMod val="75000"/>
                  </a:schemeClr>
                </a:solidFill>
                <a:effectLst>
                  <a:outerShdw blurRad="38100" dist="38100" dir="2700000" algn="tl">
                    <a:srgbClr val="000000">
                      <a:alpha val="43137"/>
                    </a:srgbClr>
                  </a:outerShdw>
                </a:effectLst>
              </a:rPr>
              <a:t>Hippocampus</a:t>
            </a:r>
            <a:r>
              <a:rPr lang="en-US" altLang="zh-CN" u="sng" dirty="0" smtClean="0">
                <a:effectLst>
                  <a:outerShdw blurRad="38100" dist="38100" dir="2700000" algn="tl">
                    <a:srgbClr val="000000">
                      <a:alpha val="43137"/>
                    </a:srgbClr>
                  </a:outerShdw>
                </a:effectLst>
              </a:rPr>
              <a:t>, 2010</a:t>
            </a:r>
            <a:endParaRPr lang="zh-CN" altLang="en-US" u="sng" dirty="0">
              <a:effectLst>
                <a:outerShdw blurRad="38100" dist="38100" dir="2700000" algn="tl">
                  <a:srgbClr val="000000">
                    <a:alpha val="43137"/>
                  </a:srgbClr>
                </a:outerShdw>
              </a:effectLst>
            </a:endParaRPr>
          </a:p>
        </p:txBody>
      </p:sp>
      <p:sp>
        <p:nvSpPr>
          <p:cNvPr id="9" name="TextBox 8"/>
          <p:cNvSpPr txBox="1"/>
          <p:nvPr/>
        </p:nvSpPr>
        <p:spPr>
          <a:xfrm>
            <a:off x="116973" y="1769488"/>
            <a:ext cx="8325278" cy="470898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i="1" dirty="0">
                <a:solidFill>
                  <a:schemeClr val="accent2">
                    <a:lumMod val="75000"/>
                  </a:schemeClr>
                </a:solidFill>
              </a:rPr>
              <a:t>this </a:t>
            </a:r>
            <a:r>
              <a:rPr lang="en-US" altLang="zh-CN" sz="2000" i="1" dirty="0" smtClean="0">
                <a:solidFill>
                  <a:schemeClr val="accent2">
                    <a:lumMod val="75000"/>
                  </a:schemeClr>
                </a:solidFill>
              </a:rPr>
              <a:t>study is </a:t>
            </a:r>
            <a:r>
              <a:rPr lang="en-US" altLang="zh-CN" sz="2000" i="1" dirty="0">
                <a:solidFill>
                  <a:schemeClr val="accent2">
                    <a:lumMod val="75000"/>
                  </a:schemeClr>
                </a:solidFill>
              </a:rPr>
              <a:t>the first to demonstrate the use of human hippocampal </a:t>
            </a:r>
            <a:r>
              <a:rPr lang="en-US" altLang="zh-CN" sz="2000" i="1" dirty="0" smtClean="0">
                <a:solidFill>
                  <a:schemeClr val="accent2">
                    <a:lumMod val="75000"/>
                  </a:schemeClr>
                </a:solidFill>
              </a:rPr>
              <a:t>and adjacent </a:t>
            </a:r>
            <a:r>
              <a:rPr lang="en-US" altLang="zh-CN" sz="2000" i="1" dirty="0">
                <a:solidFill>
                  <a:schemeClr val="accent2">
                    <a:lumMod val="75000"/>
                  </a:schemeClr>
                </a:solidFill>
              </a:rPr>
              <a:t>signals to control a brain–computer interface. </a:t>
            </a:r>
            <a:r>
              <a:rPr lang="en-US" altLang="zh-CN" sz="2000" i="1" dirty="0" smtClean="0">
                <a:solidFill>
                  <a:schemeClr val="accent2">
                    <a:lumMod val="75000"/>
                  </a:schemeClr>
                </a:solidFill>
              </a:rPr>
              <a:t>The ability </a:t>
            </a:r>
            <a:r>
              <a:rPr lang="en-US" altLang="zh-CN" sz="2000" i="1" dirty="0">
                <a:solidFill>
                  <a:schemeClr val="accent2">
                    <a:lumMod val="75000"/>
                  </a:schemeClr>
                </a:solidFill>
              </a:rPr>
              <a:t>to utilize a SDE-based P300 Speller for </a:t>
            </a:r>
            <a:r>
              <a:rPr lang="en-US" altLang="zh-CN" sz="2000" i="1" dirty="0" err="1" smtClean="0">
                <a:solidFill>
                  <a:schemeClr val="accent2">
                    <a:lumMod val="75000"/>
                  </a:schemeClr>
                </a:solidFill>
              </a:rPr>
              <a:t>communica-tion</a:t>
            </a:r>
            <a:r>
              <a:rPr lang="en-US" altLang="zh-CN" sz="2000" i="1" dirty="0" smtClean="0">
                <a:solidFill>
                  <a:schemeClr val="accent2">
                    <a:lumMod val="75000"/>
                  </a:schemeClr>
                </a:solidFill>
              </a:rPr>
              <a:t> may </a:t>
            </a:r>
            <a:r>
              <a:rPr lang="en-US" altLang="zh-CN" sz="2000" i="1" dirty="0">
                <a:solidFill>
                  <a:schemeClr val="accent2">
                    <a:lumMod val="75000"/>
                  </a:schemeClr>
                </a:solidFill>
              </a:rPr>
              <a:t>improve the risk/benefit ratio for chronic </a:t>
            </a:r>
            <a:r>
              <a:rPr lang="en-US" altLang="zh-CN" sz="2000" i="1" dirty="0" smtClean="0">
                <a:solidFill>
                  <a:schemeClr val="accent2">
                    <a:lumMod val="75000"/>
                  </a:schemeClr>
                </a:solidFill>
              </a:rPr>
              <a:t>intracranial implantation </a:t>
            </a:r>
            <a:r>
              <a:rPr lang="en-US" altLang="zh-CN" sz="2000" i="1" dirty="0">
                <a:solidFill>
                  <a:schemeClr val="accent2">
                    <a:lumMod val="75000"/>
                  </a:schemeClr>
                </a:solidFill>
              </a:rPr>
              <a:t>compared to </a:t>
            </a:r>
            <a:r>
              <a:rPr lang="en-US" altLang="zh-CN" sz="2000" i="1" dirty="0" err="1">
                <a:solidFill>
                  <a:schemeClr val="accent2">
                    <a:lumMod val="75000"/>
                  </a:schemeClr>
                </a:solidFill>
              </a:rPr>
              <a:t>ECoG</a:t>
            </a:r>
            <a:r>
              <a:rPr lang="en-US" altLang="zh-CN" sz="2000" i="1" dirty="0">
                <a:solidFill>
                  <a:schemeClr val="accent2">
                    <a:lumMod val="75000"/>
                  </a:schemeClr>
                </a:solidFill>
              </a:rPr>
              <a:t> with grid electrodes.</a:t>
            </a:r>
          </a:p>
          <a:p>
            <a:r>
              <a:rPr lang="en-US" altLang="zh-CN" sz="2000" b="1" dirty="0" smtClean="0">
                <a:solidFill>
                  <a:schemeClr val="accent2">
                    <a:lumMod val="75000"/>
                  </a:schemeClr>
                </a:solidFill>
              </a:rPr>
              <a:t>Subjects: </a:t>
            </a:r>
            <a:r>
              <a:rPr lang="en-US" altLang="zh-CN" sz="2000" dirty="0">
                <a:solidFill>
                  <a:schemeClr val="tx1"/>
                </a:solidFill>
              </a:rPr>
              <a:t>2</a:t>
            </a:r>
            <a:r>
              <a:rPr lang="en-US" altLang="zh-CN" sz="2000" dirty="0" smtClean="0">
                <a:solidFill>
                  <a:schemeClr val="tx1"/>
                </a:solidFill>
              </a:rPr>
              <a:t> </a:t>
            </a:r>
            <a:r>
              <a:rPr lang="en-US" altLang="zh-CN" sz="2000" dirty="0">
                <a:solidFill>
                  <a:schemeClr val="tx1"/>
                </a:solidFill>
              </a:rPr>
              <a:t>epilepsy patients </a:t>
            </a:r>
            <a:r>
              <a:rPr lang="en-US" altLang="zh-CN" sz="2000" dirty="0" smtClean="0">
                <a:solidFill>
                  <a:schemeClr val="tx1"/>
                </a:solidFill>
              </a:rPr>
              <a:t> </a:t>
            </a:r>
            <a:r>
              <a:rPr lang="en-US" altLang="zh-CN" sz="2000" dirty="0">
                <a:solidFill>
                  <a:schemeClr val="tx1"/>
                </a:solidFill>
              </a:rPr>
              <a:t>explored by </a:t>
            </a:r>
            <a:r>
              <a:rPr lang="en-US" altLang="zh-CN" sz="2000" dirty="0" err="1">
                <a:solidFill>
                  <a:schemeClr val="tx1"/>
                </a:solidFill>
              </a:rPr>
              <a:t>sEEG</a:t>
            </a:r>
            <a:r>
              <a:rPr lang="en-US" altLang="zh-CN" sz="2000" dirty="0">
                <a:solidFill>
                  <a:schemeClr val="tx1"/>
                </a:solidFill>
              </a:rPr>
              <a:t> for epileptic focus </a:t>
            </a:r>
            <a:r>
              <a:rPr lang="en-US" altLang="zh-CN" sz="2000" dirty="0" smtClean="0">
                <a:solidFill>
                  <a:schemeClr val="tx1"/>
                </a:solidFill>
              </a:rPr>
              <a:t>localization</a:t>
            </a:r>
            <a:r>
              <a:rPr lang="en-US" altLang="zh-CN" sz="2000" dirty="0">
                <a:solidFill>
                  <a:schemeClr val="tx1"/>
                </a:solidFill>
              </a:rPr>
              <a:t>. </a:t>
            </a:r>
            <a:endParaRPr lang="en-US" altLang="zh-CN" sz="2000" dirty="0" smtClean="0">
              <a:solidFill>
                <a:schemeClr val="tx1"/>
              </a:solidFill>
            </a:endParaRPr>
          </a:p>
          <a:p>
            <a:r>
              <a:rPr lang="en-US" altLang="zh-CN" sz="2000" b="1" dirty="0" smtClean="0">
                <a:solidFill>
                  <a:schemeClr val="accent2">
                    <a:lumMod val="75000"/>
                  </a:schemeClr>
                </a:solidFill>
              </a:rPr>
              <a:t>Task: </a:t>
            </a:r>
            <a:r>
              <a:rPr lang="en-US" altLang="zh-CN" sz="2000" dirty="0"/>
              <a:t>The task was to focus attention on a </a:t>
            </a:r>
            <a:r>
              <a:rPr lang="en-US" altLang="zh-CN" sz="2000" dirty="0" err="1" smtClean="0"/>
              <a:t>pecified</a:t>
            </a:r>
            <a:r>
              <a:rPr lang="en-US" altLang="zh-CN" sz="2000" dirty="0" smtClean="0"/>
              <a:t> letter </a:t>
            </a:r>
            <a:r>
              <a:rPr lang="en-US" altLang="zh-CN" sz="2000" dirty="0"/>
              <a:t>of the matrix and silently count the number of times </a:t>
            </a:r>
            <a:r>
              <a:rPr lang="en-US" altLang="zh-CN" sz="2000" dirty="0" smtClean="0"/>
              <a:t>the target </a:t>
            </a:r>
            <a:r>
              <a:rPr lang="en-US" altLang="zh-CN" sz="2000" dirty="0"/>
              <a:t>character flashed, until a new character was specified </a:t>
            </a:r>
            <a:r>
              <a:rPr lang="en-US" altLang="zh-CN" sz="2000" dirty="0" smtClean="0"/>
              <a:t>for selection.</a:t>
            </a:r>
          </a:p>
          <a:p>
            <a:r>
              <a:rPr lang="en-US" altLang="zh-CN" sz="2000" b="1" dirty="0">
                <a:solidFill>
                  <a:schemeClr val="accent2">
                    <a:lumMod val="75000"/>
                  </a:schemeClr>
                </a:solidFill>
              </a:rPr>
              <a:t>Results: </a:t>
            </a:r>
            <a:r>
              <a:rPr lang="en-US" altLang="zh-CN" sz="2000" dirty="0"/>
              <a:t>Both subjects were able to accurately spell words via the P300 Speller using depth electrode signals</a:t>
            </a:r>
            <a:r>
              <a:rPr lang="en-US" altLang="zh-CN" sz="2000" dirty="0" smtClean="0"/>
              <a:t>.</a:t>
            </a:r>
          </a:p>
          <a:p>
            <a:r>
              <a:rPr lang="en-US" altLang="zh-CN" sz="2000" b="1" dirty="0">
                <a:solidFill>
                  <a:schemeClr val="accent2">
                    <a:lumMod val="75000"/>
                  </a:schemeClr>
                </a:solidFill>
              </a:rPr>
              <a:t>Conclusion: </a:t>
            </a:r>
            <a:r>
              <a:rPr lang="en-US" altLang="zh-CN" sz="2000" dirty="0"/>
              <a:t>These preliminary results indicate that adequate performance can be achieved using a unilateral array or possibly even a single SDE. We believe a SDE-based P300 Speller with the same efficiency and accuracy as an </a:t>
            </a:r>
            <a:r>
              <a:rPr lang="en-US" altLang="zh-CN" sz="2000" dirty="0" err="1"/>
              <a:t>ECoG</a:t>
            </a:r>
            <a:r>
              <a:rPr lang="en-US" altLang="zh-CN" sz="2000" dirty="0"/>
              <a:t> based P300 Speller may represent a better long-term option for patients needing chronic brain–computer interface devices for communication control</a:t>
            </a:r>
            <a:r>
              <a:rPr lang="en-US" altLang="zh-CN" sz="2000" dirty="0" smtClean="0"/>
              <a:t>.</a:t>
            </a:r>
          </a:p>
        </p:txBody>
      </p:sp>
      <p:pic>
        <p:nvPicPr>
          <p:cNvPr id="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24399" y="1769488"/>
            <a:ext cx="3553634" cy="3394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15020905"/>
      </p:ext>
    </p:extLst>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3083"/>
            <a:ext cx="9920179"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a:t>
            </a:r>
            <a:r>
              <a:rPr lang="en-US" altLang="zh-CN" sz="2400" b="1" dirty="0" smtClean="0">
                <a:solidFill>
                  <a:schemeClr val="bg1"/>
                </a:solidFill>
              </a:rPr>
              <a:t>| Stereo-EEG </a:t>
            </a:r>
            <a:r>
              <a:rPr lang="en-US" altLang="zh-CN" sz="2400" b="1" dirty="0" smtClean="0">
                <a:solidFill>
                  <a:schemeClr val="bg1">
                    <a:lumMod val="50000"/>
                  </a:schemeClr>
                </a:solidFill>
              </a:rPr>
              <a:t>|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TextBox 5"/>
          <p:cNvSpPr txBox="1"/>
          <p:nvPr/>
        </p:nvSpPr>
        <p:spPr>
          <a:xfrm>
            <a:off x="0" y="584771"/>
            <a:ext cx="12192000" cy="1107996"/>
          </a:xfrm>
          <a:prstGeom prst="rect">
            <a:avLst/>
          </a:prstGeom>
          <a:noFill/>
        </p:spPr>
        <p:txBody>
          <a:bodyPr wrap="square" rtlCol="0">
            <a:spAutoFit/>
          </a:bodyPr>
          <a:lstStyle/>
          <a:p>
            <a:r>
              <a:rPr lang="en-US" altLang="zh-CN" sz="2400" b="1" i="1" dirty="0">
                <a:solidFill>
                  <a:schemeClr val="bg1">
                    <a:lumMod val="50000"/>
                  </a:schemeClr>
                </a:solidFill>
              </a:rPr>
              <a:t>IEEE International Conference on Systems, Man, and </a:t>
            </a:r>
            <a:r>
              <a:rPr lang="en-US" altLang="zh-CN" sz="2400" b="1" i="1" dirty="0" smtClean="0">
                <a:solidFill>
                  <a:schemeClr val="bg1">
                    <a:lumMod val="50000"/>
                  </a:schemeClr>
                </a:solidFill>
              </a:rPr>
              <a:t>Cybernetics, 2012. </a:t>
            </a:r>
          </a:p>
          <a:p>
            <a:r>
              <a:rPr lang="en-US" altLang="zh-CN" sz="2400" b="1" dirty="0">
                <a:solidFill>
                  <a:schemeClr val="bg1">
                    <a:lumMod val="50000"/>
                  </a:schemeClr>
                </a:solidFill>
              </a:rPr>
              <a:t>Spectral Components of the P300 Speller </a:t>
            </a:r>
            <a:r>
              <a:rPr lang="en-US" altLang="zh-CN" sz="2400" b="1" dirty="0" smtClean="0">
                <a:solidFill>
                  <a:schemeClr val="bg1">
                    <a:lumMod val="50000"/>
                  </a:schemeClr>
                </a:solidFill>
              </a:rPr>
              <a:t>Response In </a:t>
            </a:r>
            <a:r>
              <a:rPr lang="en-US" altLang="zh-CN" sz="2400" b="1" dirty="0">
                <a:solidFill>
                  <a:schemeClr val="bg1">
                    <a:lumMod val="50000"/>
                  </a:schemeClr>
                </a:solidFill>
              </a:rPr>
              <a:t>and Adjacent to the </a:t>
            </a:r>
            <a:r>
              <a:rPr lang="en-US" altLang="zh-CN" sz="2400" b="1" dirty="0" smtClean="0">
                <a:solidFill>
                  <a:schemeClr val="bg1">
                    <a:lumMod val="50000"/>
                  </a:schemeClr>
                </a:solidFill>
              </a:rPr>
              <a:t>Hippocampus</a:t>
            </a:r>
          </a:p>
          <a:p>
            <a:r>
              <a:rPr lang="en-US" altLang="zh-CN" dirty="0" smtClean="0">
                <a:solidFill>
                  <a:schemeClr val="bg1">
                    <a:lumMod val="50000"/>
                  </a:schemeClr>
                </a:solidFill>
              </a:rPr>
              <a:t>Dean J. </a:t>
            </a:r>
            <a:r>
              <a:rPr lang="en-US" altLang="zh-CN" dirty="0" err="1" smtClean="0">
                <a:solidFill>
                  <a:schemeClr val="bg1">
                    <a:lumMod val="50000"/>
                  </a:schemeClr>
                </a:solidFill>
              </a:rPr>
              <a:t>Krusienski</a:t>
            </a:r>
            <a:r>
              <a:rPr lang="en-US" altLang="zh-CN" dirty="0" smtClean="0">
                <a:solidFill>
                  <a:schemeClr val="bg1">
                    <a:lumMod val="50000"/>
                  </a:schemeClr>
                </a:solidFill>
              </a:rPr>
              <a:t> and Jerry J. Shih</a:t>
            </a:r>
            <a:endParaRPr lang="zh-CN" altLang="en-US" dirty="0">
              <a:solidFill>
                <a:schemeClr val="bg1">
                  <a:lumMod val="50000"/>
                </a:schemeClr>
              </a:solidFill>
            </a:endParaRPr>
          </a:p>
        </p:txBody>
      </p:sp>
      <p:sp>
        <p:nvSpPr>
          <p:cNvPr id="8" name="TextBox 7"/>
          <p:cNvSpPr txBox="1"/>
          <p:nvPr/>
        </p:nvSpPr>
        <p:spPr>
          <a:xfrm>
            <a:off x="0" y="1666585"/>
            <a:ext cx="12192000" cy="1107996"/>
          </a:xfrm>
          <a:prstGeom prst="rect">
            <a:avLst/>
          </a:prstGeom>
          <a:noFill/>
        </p:spPr>
        <p:txBody>
          <a:bodyPr wrap="square" rtlCol="0">
            <a:spAutoFit/>
          </a:bodyPr>
          <a:lstStyle/>
          <a:p>
            <a:r>
              <a:rPr lang="en-US" altLang="zh-CN" sz="2400" b="1" i="1" dirty="0" smtClean="0">
                <a:solidFill>
                  <a:schemeClr val="accent2">
                    <a:lumMod val="75000"/>
                  </a:schemeClr>
                </a:solidFill>
              </a:rPr>
              <a:t>Journal of Neuroscience Methods, 2012. </a:t>
            </a:r>
            <a:r>
              <a:rPr lang="en-US" altLang="zh-CN" sz="2000" b="1" dirty="0"/>
              <a:t>(study was done </a:t>
            </a:r>
            <a:r>
              <a:rPr lang="en-US" altLang="zh-CN" sz="2000" b="1" dirty="0" smtClean="0"/>
              <a:t>by </a:t>
            </a:r>
            <a:r>
              <a:rPr lang="en-US" altLang="zh-CN" sz="2000" b="1" dirty="0"/>
              <a:t>Mayo clinic </a:t>
            </a:r>
            <a:r>
              <a:rPr lang="en-US" altLang="zh-CN" sz="2000" b="1" dirty="0" smtClean="0"/>
              <a:t>and Old </a:t>
            </a:r>
            <a:r>
              <a:rPr lang="en-US" altLang="zh-CN" sz="2000" b="1" dirty="0"/>
              <a:t>Dominion </a:t>
            </a:r>
            <a:r>
              <a:rPr lang="en-US" altLang="zh-CN" sz="2000" b="1" dirty="0" smtClean="0"/>
              <a:t>University)</a:t>
            </a:r>
            <a:endParaRPr lang="en-US" altLang="zh-CN" sz="2000" b="1" i="1" dirty="0"/>
          </a:p>
          <a:p>
            <a:r>
              <a:rPr lang="en-US" altLang="zh-CN" sz="2400" b="1" dirty="0" smtClean="0"/>
              <a:t>Signals </a:t>
            </a:r>
            <a:r>
              <a:rPr lang="en-US" altLang="zh-CN" sz="2400" b="1" dirty="0"/>
              <a:t>from </a:t>
            </a:r>
            <a:r>
              <a:rPr lang="en-US" altLang="zh-CN" sz="2400" b="1" dirty="0" err="1"/>
              <a:t>intraventricular</a:t>
            </a:r>
            <a:r>
              <a:rPr lang="en-US" altLang="zh-CN" sz="2400" b="1" dirty="0"/>
              <a:t> depth electrodes can </a:t>
            </a:r>
            <a:r>
              <a:rPr lang="en-US" altLang="zh-CN" sz="2400" b="1" dirty="0" smtClean="0"/>
              <a:t>control a </a:t>
            </a:r>
            <a:r>
              <a:rPr lang="en-US" altLang="zh-CN" sz="2400" b="1" dirty="0"/>
              <a:t>brain–computer interface</a:t>
            </a:r>
          </a:p>
          <a:p>
            <a:r>
              <a:rPr lang="en-US" altLang="zh-CN" dirty="0"/>
              <a:t>Jerry J. </a:t>
            </a:r>
            <a:r>
              <a:rPr lang="en-US" altLang="zh-CN" dirty="0" smtClean="0"/>
              <a:t>Shih</a:t>
            </a:r>
            <a:r>
              <a:rPr lang="zh-CN" altLang="en-US" dirty="0" smtClean="0"/>
              <a:t> </a:t>
            </a:r>
            <a:r>
              <a:rPr lang="en-US" altLang="zh-CN" dirty="0" smtClean="0"/>
              <a:t>and Dean J. </a:t>
            </a:r>
            <a:r>
              <a:rPr lang="en-US" altLang="zh-CN" dirty="0" err="1" smtClean="0"/>
              <a:t>Krusienski</a:t>
            </a:r>
            <a:r>
              <a:rPr lang="en-US" altLang="zh-CN" dirty="0" smtClean="0"/>
              <a:t> </a:t>
            </a:r>
            <a:endParaRPr lang="zh-CN" altLang="en-US" dirty="0"/>
          </a:p>
        </p:txBody>
      </p:sp>
      <p:sp>
        <p:nvSpPr>
          <p:cNvPr id="9" name="TextBox 8"/>
          <p:cNvSpPr txBox="1"/>
          <p:nvPr/>
        </p:nvSpPr>
        <p:spPr>
          <a:xfrm>
            <a:off x="159499" y="2904359"/>
            <a:ext cx="11483149" cy="317009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i="1" dirty="0">
                <a:solidFill>
                  <a:schemeClr val="accent2">
                    <a:lumMod val="75000"/>
                  </a:schemeClr>
                </a:solidFill>
              </a:rPr>
              <a:t>The location of the recording electrodes and the types </a:t>
            </a:r>
            <a:r>
              <a:rPr lang="en-US" altLang="zh-CN" sz="2000" i="1" dirty="0" smtClean="0">
                <a:solidFill>
                  <a:schemeClr val="accent2">
                    <a:lumMod val="75000"/>
                  </a:schemeClr>
                </a:solidFill>
              </a:rPr>
              <a:t>of responses </a:t>
            </a:r>
            <a:r>
              <a:rPr lang="en-US" altLang="zh-CN" sz="2000" i="1" dirty="0">
                <a:solidFill>
                  <a:schemeClr val="accent2">
                    <a:lumMod val="75000"/>
                  </a:schemeClr>
                </a:solidFill>
              </a:rPr>
              <a:t>obtained are areas of active research. We report a </a:t>
            </a:r>
            <a:r>
              <a:rPr lang="en-US" altLang="zh-CN" sz="2000" i="1" dirty="0" smtClean="0">
                <a:solidFill>
                  <a:schemeClr val="accent2">
                    <a:lumMod val="75000"/>
                  </a:schemeClr>
                </a:solidFill>
              </a:rPr>
              <a:t>proof of </a:t>
            </a:r>
            <a:r>
              <a:rPr lang="en-US" altLang="zh-CN" sz="2000" i="1" dirty="0">
                <a:solidFill>
                  <a:schemeClr val="accent2">
                    <a:lumMod val="75000"/>
                  </a:schemeClr>
                </a:solidFill>
              </a:rPr>
              <a:t>concept case in which ERPs from </a:t>
            </a:r>
            <a:r>
              <a:rPr lang="en-US" altLang="zh-CN" sz="2000" i="1" dirty="0" err="1">
                <a:solidFill>
                  <a:schemeClr val="accent2">
                    <a:lumMod val="75000"/>
                  </a:schemeClr>
                </a:solidFill>
              </a:rPr>
              <a:t>intraventricular</a:t>
            </a:r>
            <a:r>
              <a:rPr lang="en-US" altLang="zh-CN" sz="2000" i="1" dirty="0">
                <a:solidFill>
                  <a:schemeClr val="accent2">
                    <a:lumMod val="75000"/>
                  </a:schemeClr>
                </a:solidFill>
              </a:rPr>
              <a:t> electrodes </a:t>
            </a:r>
            <a:r>
              <a:rPr lang="en-US" altLang="zh-CN" sz="2000" i="1" dirty="0" smtClean="0">
                <a:solidFill>
                  <a:schemeClr val="accent2">
                    <a:lumMod val="75000"/>
                  </a:schemeClr>
                </a:solidFill>
              </a:rPr>
              <a:t>were used </a:t>
            </a:r>
            <a:r>
              <a:rPr lang="en-US" altLang="zh-CN" sz="2000" i="1" dirty="0">
                <a:solidFill>
                  <a:schemeClr val="accent2">
                    <a:lumMod val="75000"/>
                  </a:schemeClr>
                </a:solidFill>
              </a:rPr>
              <a:t>to control the P300 Speller BCI paradigm</a:t>
            </a:r>
            <a:r>
              <a:rPr lang="en-US" altLang="zh-CN" sz="2000" i="1" dirty="0" smtClean="0">
                <a:solidFill>
                  <a:schemeClr val="accent2">
                    <a:lumMod val="75000"/>
                  </a:schemeClr>
                </a:solidFill>
              </a:rPr>
              <a:t>.</a:t>
            </a:r>
          </a:p>
          <a:p>
            <a:r>
              <a:rPr lang="en-US" altLang="zh-CN" sz="2000" b="1" dirty="0" smtClean="0">
                <a:solidFill>
                  <a:schemeClr val="accent2">
                    <a:lumMod val="75000"/>
                  </a:schemeClr>
                </a:solidFill>
              </a:rPr>
              <a:t>Subjects: </a:t>
            </a:r>
            <a:r>
              <a:rPr lang="en-US" altLang="zh-CN" sz="2000" dirty="0">
                <a:solidFill>
                  <a:schemeClr val="tx1"/>
                </a:solidFill>
              </a:rPr>
              <a:t>1</a:t>
            </a:r>
            <a:r>
              <a:rPr lang="en-US" altLang="zh-CN" sz="2000" dirty="0" smtClean="0">
                <a:solidFill>
                  <a:schemeClr val="tx1"/>
                </a:solidFill>
              </a:rPr>
              <a:t> epilepsy patient  explored by </a:t>
            </a:r>
            <a:r>
              <a:rPr lang="en-US" altLang="zh-CN" sz="2000" dirty="0" err="1" smtClean="0">
                <a:solidFill>
                  <a:schemeClr val="tx1"/>
                </a:solidFill>
              </a:rPr>
              <a:t>sEEG</a:t>
            </a:r>
            <a:r>
              <a:rPr lang="en-US" altLang="zh-CN" sz="2000" dirty="0" smtClean="0">
                <a:solidFill>
                  <a:schemeClr val="tx1"/>
                </a:solidFill>
              </a:rPr>
              <a:t> for epileptic focus localization. </a:t>
            </a:r>
          </a:p>
          <a:p>
            <a:r>
              <a:rPr lang="en-US" altLang="zh-CN" sz="2000" b="1" dirty="0" smtClean="0">
                <a:solidFill>
                  <a:schemeClr val="accent2">
                    <a:lumMod val="75000"/>
                  </a:schemeClr>
                </a:solidFill>
              </a:rPr>
              <a:t>Task: </a:t>
            </a:r>
            <a:r>
              <a:rPr lang="en-US" altLang="zh-CN" sz="2000" dirty="0"/>
              <a:t>The task was to focus attention on a </a:t>
            </a:r>
            <a:r>
              <a:rPr lang="en-US" altLang="zh-CN" sz="2000" dirty="0" err="1" smtClean="0"/>
              <a:t>pecified</a:t>
            </a:r>
            <a:r>
              <a:rPr lang="en-US" altLang="zh-CN" sz="2000" dirty="0" smtClean="0"/>
              <a:t> letter </a:t>
            </a:r>
            <a:r>
              <a:rPr lang="en-US" altLang="zh-CN" sz="2000" dirty="0"/>
              <a:t>of the matrix and silently count the number of times </a:t>
            </a:r>
            <a:r>
              <a:rPr lang="en-US" altLang="zh-CN" sz="2000" dirty="0" smtClean="0"/>
              <a:t>the target </a:t>
            </a:r>
            <a:r>
              <a:rPr lang="en-US" altLang="zh-CN" sz="2000" dirty="0"/>
              <a:t>character flashed, until a new character was specified </a:t>
            </a:r>
            <a:r>
              <a:rPr lang="en-US" altLang="zh-CN" sz="2000" dirty="0" smtClean="0"/>
              <a:t>for selection.</a:t>
            </a:r>
          </a:p>
          <a:p>
            <a:r>
              <a:rPr lang="en-US" altLang="zh-CN" sz="2000" b="1" dirty="0" smtClean="0">
                <a:solidFill>
                  <a:schemeClr val="accent2">
                    <a:lumMod val="75000"/>
                  </a:schemeClr>
                </a:solidFill>
              </a:rPr>
              <a:t>Conclusion</a:t>
            </a:r>
            <a:r>
              <a:rPr lang="en-US" altLang="zh-CN" sz="2000" b="1" dirty="0">
                <a:solidFill>
                  <a:schemeClr val="accent2">
                    <a:lumMod val="75000"/>
                  </a:schemeClr>
                </a:solidFill>
              </a:rPr>
              <a:t>: </a:t>
            </a:r>
            <a:r>
              <a:rPr lang="en-US" altLang="zh-CN" sz="2000" dirty="0"/>
              <a:t>The present case demonstrates as proof of concept that </a:t>
            </a:r>
            <a:r>
              <a:rPr lang="en-US" altLang="zh-CN" sz="2000" dirty="0" smtClean="0"/>
              <a:t>recording electrodes </a:t>
            </a:r>
            <a:r>
              <a:rPr lang="en-US" altLang="zh-CN" sz="2000" dirty="0"/>
              <a:t>in the lateral ventricle adjacent to hippocampus </a:t>
            </a:r>
            <a:r>
              <a:rPr lang="en-US" altLang="zh-CN" sz="2000" dirty="0" smtClean="0"/>
              <a:t>can be </a:t>
            </a:r>
            <a:r>
              <a:rPr lang="en-US" altLang="zh-CN" sz="2000" dirty="0"/>
              <a:t>used to control a brain–computer interface. Since the </a:t>
            </a:r>
            <a:r>
              <a:rPr lang="en-US" altLang="zh-CN" sz="2000" dirty="0" smtClean="0"/>
              <a:t>classifiers were </a:t>
            </a:r>
            <a:r>
              <a:rPr lang="en-US" altLang="zh-CN" sz="2000" dirty="0"/>
              <a:t>trained and tested using data from successive days, </a:t>
            </a:r>
            <a:r>
              <a:rPr lang="en-US" altLang="zh-CN" sz="2000" dirty="0" smtClean="0"/>
              <a:t>the favorable </a:t>
            </a:r>
            <a:r>
              <a:rPr lang="en-US" altLang="zh-CN" sz="2000" dirty="0"/>
              <a:t>classification performance indicates that the ERPs </a:t>
            </a:r>
            <a:r>
              <a:rPr lang="en-US" altLang="zh-CN" sz="2000" dirty="0" smtClean="0"/>
              <a:t>are consistent </a:t>
            </a:r>
            <a:r>
              <a:rPr lang="en-US" altLang="zh-CN" sz="2000" dirty="0"/>
              <a:t>across multiple days.</a:t>
            </a:r>
            <a:endParaRPr lang="en-US" altLang="zh-CN" sz="2000" dirty="0" smtClean="0"/>
          </a:p>
        </p:txBody>
      </p:sp>
    </p:spTree>
    <p:extLst>
      <p:ext uri="{BB962C8B-B14F-4D97-AF65-F5344CB8AC3E}">
        <p14:creationId xmlns:p14="http://schemas.microsoft.com/office/powerpoint/2010/main" val="4015020905"/>
      </p:ext>
    </p:extLst>
  </p:cSld>
  <p:clrMapOvr>
    <a:masterClrMapping/>
  </p:clrMapOvr>
  <p:transition spd="slow">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52075"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a:t>
            </a:r>
            <a:r>
              <a:rPr lang="en-US" altLang="zh-CN" sz="2400" b="1" dirty="0" smtClean="0">
                <a:solidFill>
                  <a:schemeClr val="bg1"/>
                </a:solidFill>
              </a:rPr>
              <a:t>| Stereo-EEG </a:t>
            </a:r>
            <a:r>
              <a:rPr lang="en-US" altLang="zh-CN" sz="2400" b="1" dirty="0" smtClean="0">
                <a:solidFill>
                  <a:schemeClr val="bg1">
                    <a:lumMod val="50000"/>
                  </a:schemeClr>
                </a:solidFill>
              </a:rPr>
              <a:t>|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TextBox 5"/>
          <p:cNvSpPr txBox="1"/>
          <p:nvPr/>
        </p:nvSpPr>
        <p:spPr>
          <a:xfrm>
            <a:off x="0" y="584771"/>
            <a:ext cx="12192000" cy="1200329"/>
          </a:xfrm>
          <a:prstGeom prst="rect">
            <a:avLst/>
          </a:prstGeom>
          <a:noFill/>
        </p:spPr>
        <p:txBody>
          <a:bodyPr wrap="square" rtlCol="0">
            <a:spAutoFit/>
          </a:bodyPr>
          <a:lstStyle/>
          <a:p>
            <a:r>
              <a:rPr lang="en-US" altLang="zh-CN" sz="2400" b="1" i="1" dirty="0" err="1" smtClean="0">
                <a:solidFill>
                  <a:schemeClr val="accent2">
                    <a:lumMod val="75000"/>
                  </a:schemeClr>
                </a:solidFill>
              </a:rPr>
              <a:t>Neurosurg</a:t>
            </a:r>
            <a:r>
              <a:rPr lang="en-US" altLang="zh-CN" sz="2400" b="1" i="1" dirty="0" smtClean="0">
                <a:solidFill>
                  <a:schemeClr val="accent2">
                    <a:lumMod val="75000"/>
                  </a:schemeClr>
                </a:solidFill>
              </a:rPr>
              <a:t> Focus, 2013. </a:t>
            </a:r>
            <a:r>
              <a:rPr lang="en-US" altLang="zh-CN" sz="2000" b="1" dirty="0"/>
              <a:t>(study was done by </a:t>
            </a:r>
            <a:r>
              <a:rPr lang="en-US" altLang="zh-CN" sz="2000" b="1" dirty="0" smtClean="0"/>
              <a:t>Cleveland Clinic, USA)</a:t>
            </a:r>
            <a:endParaRPr lang="en-US" altLang="zh-CN" sz="2000" b="1" i="1" dirty="0" smtClean="0"/>
          </a:p>
          <a:p>
            <a:r>
              <a:rPr lang="en-US" altLang="zh-CN" sz="2400" b="1" dirty="0" err="1" smtClean="0"/>
              <a:t>Stereoelectroencephalography</a:t>
            </a:r>
            <a:r>
              <a:rPr lang="en-US" altLang="zh-CN" sz="2400" b="1" dirty="0" smtClean="0"/>
              <a:t> for continuous two-dimensional cursor control in a brain-machine interface  </a:t>
            </a:r>
            <a:r>
              <a:rPr lang="es-ES" altLang="zh-CN" dirty="0" smtClean="0"/>
              <a:t>Vadera</a:t>
            </a:r>
            <a:r>
              <a:rPr lang="es-ES" altLang="zh-CN" dirty="0"/>
              <a:t>, </a:t>
            </a:r>
            <a:r>
              <a:rPr lang="es-ES" altLang="zh-CN" dirty="0" smtClean="0"/>
              <a:t>S. Marathe</a:t>
            </a:r>
            <a:r>
              <a:rPr lang="es-ES" altLang="zh-CN" dirty="0"/>
              <a:t>, A. </a:t>
            </a:r>
            <a:r>
              <a:rPr lang="es-ES" altLang="zh-CN" dirty="0" smtClean="0"/>
              <a:t>R. Gonzalez-Martinez</a:t>
            </a:r>
            <a:r>
              <a:rPr lang="es-ES" altLang="zh-CN" dirty="0"/>
              <a:t>, </a:t>
            </a:r>
            <a:r>
              <a:rPr lang="es-ES" altLang="zh-CN" dirty="0" smtClean="0"/>
              <a:t>J. Taylor</a:t>
            </a:r>
            <a:r>
              <a:rPr lang="es-ES" altLang="zh-CN" dirty="0"/>
              <a:t>, D. M.</a:t>
            </a:r>
            <a:endParaRPr lang="zh-CN" altLang="en-US" dirty="0"/>
          </a:p>
        </p:txBody>
      </p:sp>
      <p:sp>
        <p:nvSpPr>
          <p:cNvPr id="8" name="TextBox 7"/>
          <p:cNvSpPr txBox="1"/>
          <p:nvPr/>
        </p:nvSpPr>
        <p:spPr>
          <a:xfrm>
            <a:off x="244551" y="1842139"/>
            <a:ext cx="5422602" cy="409342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i="1" dirty="0" smtClean="0">
                <a:solidFill>
                  <a:schemeClr val="accent2">
                    <a:lumMod val="75000"/>
                  </a:schemeClr>
                </a:solidFill>
              </a:rPr>
              <a:t>To date, there have been very few BMI studies conducted using SEEG, and none, to our knowledge, have investigated the feasibility of using SEEG for continuous control of 2D cursor </a:t>
            </a:r>
            <a:r>
              <a:rPr lang="en-US" altLang="zh-CN" sz="2000" i="1" dirty="0" err="1" smtClean="0">
                <a:solidFill>
                  <a:schemeClr val="accent2">
                    <a:lumMod val="75000"/>
                  </a:schemeClr>
                </a:solidFill>
              </a:rPr>
              <a:t>ovements</a:t>
            </a:r>
            <a:r>
              <a:rPr lang="en-US" altLang="zh-CN" sz="2000" i="1" dirty="0" smtClean="0">
                <a:solidFill>
                  <a:schemeClr val="accent2">
                    <a:lumMod val="75000"/>
                  </a:schemeClr>
                </a:solidFill>
              </a:rPr>
              <a:t>.</a:t>
            </a:r>
          </a:p>
          <a:p>
            <a:r>
              <a:rPr lang="en-US" altLang="zh-CN" sz="2000" b="1" dirty="0" smtClean="0">
                <a:solidFill>
                  <a:schemeClr val="accent2">
                    <a:lumMod val="75000"/>
                  </a:schemeClr>
                </a:solidFill>
              </a:rPr>
              <a:t>Subjects:</a:t>
            </a:r>
            <a:r>
              <a:rPr lang="en-US" altLang="zh-CN" sz="2000" dirty="0" smtClean="0">
                <a:solidFill>
                  <a:schemeClr val="accent2">
                    <a:lumMod val="75000"/>
                  </a:schemeClr>
                </a:solidFill>
              </a:rPr>
              <a:t> </a:t>
            </a:r>
            <a:r>
              <a:rPr lang="en-US" altLang="zh-CN" sz="2000" dirty="0" smtClean="0">
                <a:solidFill>
                  <a:schemeClr val="tx1"/>
                </a:solidFill>
              </a:rPr>
              <a:t>2 </a:t>
            </a:r>
            <a:r>
              <a:rPr lang="en-US" altLang="zh-CN" sz="2000" dirty="0">
                <a:solidFill>
                  <a:schemeClr val="tx1"/>
                </a:solidFill>
              </a:rPr>
              <a:t>epilepsy patients and explored by </a:t>
            </a:r>
            <a:r>
              <a:rPr lang="en-US" altLang="zh-CN" sz="2000" dirty="0" err="1">
                <a:solidFill>
                  <a:schemeClr val="tx1"/>
                </a:solidFill>
              </a:rPr>
              <a:t>sEEG</a:t>
            </a:r>
            <a:r>
              <a:rPr lang="en-US" altLang="zh-CN" sz="2000" dirty="0">
                <a:solidFill>
                  <a:schemeClr val="tx1"/>
                </a:solidFill>
              </a:rPr>
              <a:t> for epileptic focus localization. </a:t>
            </a:r>
            <a:endParaRPr lang="en-US" altLang="zh-CN" sz="2000" dirty="0" smtClean="0"/>
          </a:p>
          <a:p>
            <a:r>
              <a:rPr lang="en-US" altLang="zh-CN" sz="2000" b="1" dirty="0" smtClean="0">
                <a:solidFill>
                  <a:schemeClr val="accent2">
                    <a:lumMod val="75000"/>
                  </a:schemeClr>
                </a:solidFill>
              </a:rPr>
              <a:t>Task: </a:t>
            </a:r>
            <a:r>
              <a:rPr lang="en-US" altLang="zh-CN" sz="2000" dirty="0" smtClean="0"/>
              <a:t>The participants were instructed to wiggle their hands when they needed to steer the cursor right and to rest their hands. when they needed to steer the cursor left; similarly they were instructed to wiggle their feet when they needed to steer the cursor down and rest their feet when they needed</a:t>
            </a:r>
          </a:p>
          <a:p>
            <a:r>
              <a:rPr lang="en-US" altLang="zh-CN" sz="2000" dirty="0" smtClean="0"/>
              <a:t>to steer the cursor up.</a:t>
            </a:r>
            <a:endParaRPr lang="zh-CN" altLang="en-US" sz="2000" dirty="0"/>
          </a:p>
        </p:txBody>
      </p:sp>
      <p:sp>
        <p:nvSpPr>
          <p:cNvPr id="9" name="TextBox 8"/>
          <p:cNvSpPr txBox="1"/>
          <p:nvPr/>
        </p:nvSpPr>
        <p:spPr>
          <a:xfrm>
            <a:off x="5968409" y="1837702"/>
            <a:ext cx="5422602" cy="378565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b="1" dirty="0" smtClean="0">
                <a:solidFill>
                  <a:schemeClr val="accent2">
                    <a:lumMod val="75000"/>
                  </a:schemeClr>
                </a:solidFill>
              </a:rPr>
              <a:t>Conclusions: </a:t>
            </a:r>
            <a:r>
              <a:rPr lang="en-US" altLang="zh-CN" sz="2000" dirty="0" smtClean="0"/>
              <a:t>further post hoc analysis suggested that better directional control could have been achieved by including only the electrode contacts that were directly in the hand and foot motor areas and excluding contacts conveying unrelated activity.</a:t>
            </a:r>
          </a:p>
          <a:p>
            <a:r>
              <a:rPr lang="en-US" altLang="zh-CN" sz="2000" dirty="0" smtClean="0"/>
              <a:t>potentially be placed bilaterally, acquiring</a:t>
            </a:r>
          </a:p>
          <a:p>
            <a:r>
              <a:rPr lang="en-US" altLang="zh-CN" sz="2000" dirty="0" smtClean="0"/>
              <a:t>separate signals from both left versus right hand and left versus right foot regions. Bilateral implants could theoretically provide 4 relatively independent control signals for more complex BMI applications.</a:t>
            </a:r>
            <a:endParaRPr lang="zh-CN" altLang="en-US" sz="2000" dirty="0"/>
          </a:p>
        </p:txBody>
      </p:sp>
    </p:spTree>
    <p:extLst>
      <p:ext uri="{BB962C8B-B14F-4D97-AF65-F5344CB8AC3E}">
        <p14:creationId xmlns:p14="http://schemas.microsoft.com/office/powerpoint/2010/main" val="4015020905"/>
      </p:ext>
    </p:extLst>
  </p:cSld>
  <p:clrMapOvr>
    <a:masterClrMapping/>
  </p:clrMapOvr>
  <p:transition spd="slow">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83973"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a:t>
            </a:r>
            <a:r>
              <a:rPr lang="en-US" altLang="zh-CN" sz="2400" b="1" dirty="0" smtClean="0">
                <a:solidFill>
                  <a:schemeClr val="bg1"/>
                </a:solidFill>
              </a:rPr>
              <a:t>| Stereo-EEG </a:t>
            </a:r>
            <a:r>
              <a:rPr lang="en-US" altLang="zh-CN" sz="2400" b="1" dirty="0" smtClean="0">
                <a:solidFill>
                  <a:schemeClr val="bg1">
                    <a:lumMod val="50000"/>
                  </a:schemeClr>
                </a:solidFill>
              </a:rPr>
              <a:t>|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TextBox 5"/>
          <p:cNvSpPr txBox="1"/>
          <p:nvPr/>
        </p:nvSpPr>
        <p:spPr>
          <a:xfrm>
            <a:off x="0" y="584771"/>
            <a:ext cx="12191999" cy="1200329"/>
          </a:xfrm>
          <a:prstGeom prst="rect">
            <a:avLst/>
          </a:prstGeom>
          <a:noFill/>
        </p:spPr>
        <p:txBody>
          <a:bodyPr wrap="square" rtlCol="0">
            <a:spAutoFit/>
          </a:bodyPr>
          <a:lstStyle/>
          <a:p>
            <a:r>
              <a:rPr lang="en-US" altLang="zh-CN" sz="2400" b="1" i="1" dirty="0" err="1" smtClean="0">
                <a:solidFill>
                  <a:schemeClr val="accent2">
                    <a:lumMod val="75000"/>
                  </a:schemeClr>
                </a:solidFill>
              </a:rPr>
              <a:t>Neurosurg</a:t>
            </a:r>
            <a:r>
              <a:rPr lang="en-US" altLang="zh-CN" sz="2400" b="1" i="1" dirty="0" smtClean="0">
                <a:solidFill>
                  <a:schemeClr val="accent2">
                    <a:lumMod val="75000"/>
                  </a:schemeClr>
                </a:solidFill>
              </a:rPr>
              <a:t> Focus, 2013. </a:t>
            </a:r>
            <a:r>
              <a:rPr lang="en-US" altLang="zh-CN" sz="2000" b="1" dirty="0"/>
              <a:t>(study was done by </a:t>
            </a:r>
            <a:r>
              <a:rPr lang="en-US" altLang="zh-CN" sz="2000" b="1" dirty="0" smtClean="0"/>
              <a:t>Cleveland Clinic, USA)</a:t>
            </a:r>
            <a:endParaRPr lang="en-US" altLang="zh-CN" sz="2000" b="1" i="1" dirty="0" smtClean="0"/>
          </a:p>
          <a:p>
            <a:r>
              <a:rPr lang="en-US" altLang="zh-CN" sz="2400" b="1" dirty="0" err="1" smtClean="0"/>
              <a:t>Stereoelectroencephalography</a:t>
            </a:r>
            <a:r>
              <a:rPr lang="en-US" altLang="zh-CN" sz="2400" b="1" dirty="0" smtClean="0"/>
              <a:t> for continuous two-dimensional cursor control in a brain-machine interface  </a:t>
            </a:r>
            <a:r>
              <a:rPr lang="es-ES" altLang="zh-CN" dirty="0" smtClean="0"/>
              <a:t>Vadera</a:t>
            </a:r>
            <a:r>
              <a:rPr lang="es-ES" altLang="zh-CN" dirty="0"/>
              <a:t>, </a:t>
            </a:r>
            <a:r>
              <a:rPr lang="es-ES" altLang="zh-CN" dirty="0" smtClean="0"/>
              <a:t>S. Marathe</a:t>
            </a:r>
            <a:r>
              <a:rPr lang="es-ES" altLang="zh-CN" dirty="0"/>
              <a:t>, A. </a:t>
            </a:r>
            <a:r>
              <a:rPr lang="es-ES" altLang="zh-CN" dirty="0" smtClean="0"/>
              <a:t>R. Gonzalez-Martinez</a:t>
            </a:r>
            <a:r>
              <a:rPr lang="es-ES" altLang="zh-CN" dirty="0"/>
              <a:t>, </a:t>
            </a:r>
            <a:r>
              <a:rPr lang="es-ES" altLang="zh-CN" dirty="0" smtClean="0"/>
              <a:t>J. Taylor</a:t>
            </a:r>
            <a:r>
              <a:rPr lang="es-ES" altLang="zh-CN" dirty="0"/>
              <a:t>, D. M.</a:t>
            </a:r>
            <a:endParaRPr lang="zh-CN" altLang="en-US" dirty="0"/>
          </a:p>
        </p:txBody>
      </p:sp>
      <p:pic>
        <p:nvPicPr>
          <p:cNvPr id="8" name="Picture 2"/>
          <p:cNvPicPr>
            <a:picLocks noChangeAspect="1" noChangeArrowheads="1"/>
          </p:cNvPicPr>
          <p:nvPr/>
        </p:nvPicPr>
        <p:blipFill>
          <a:blip r:embed="rId3"/>
          <a:srcRect/>
          <a:stretch>
            <a:fillRect/>
          </a:stretch>
        </p:blipFill>
        <p:spPr bwMode="auto">
          <a:xfrm>
            <a:off x="2287361" y="1767075"/>
            <a:ext cx="6572250" cy="5019675"/>
          </a:xfrm>
          <a:prstGeom prst="rect">
            <a:avLst/>
          </a:prstGeom>
          <a:noFill/>
          <a:ln w="9525">
            <a:noFill/>
            <a:miter lim="800000"/>
            <a:headEnd/>
            <a:tailEnd/>
          </a:ln>
          <a:effectLst/>
        </p:spPr>
      </p:pic>
    </p:spTree>
    <p:extLst>
      <p:ext uri="{BB962C8B-B14F-4D97-AF65-F5344CB8AC3E}">
        <p14:creationId xmlns:p14="http://schemas.microsoft.com/office/powerpoint/2010/main" val="4015020905"/>
      </p:ext>
    </p:extLst>
  </p:cSld>
  <p:clrMapOvr>
    <a:masterClrMapping/>
  </p:clrMapOvr>
  <p:transition spd="slow">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83973"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a:t>
            </a:r>
            <a:r>
              <a:rPr lang="en-US" altLang="zh-CN" sz="2400" b="1" dirty="0" smtClean="0">
                <a:solidFill>
                  <a:schemeClr val="bg1"/>
                </a:solidFill>
              </a:rPr>
              <a:t>| Stereo-EEG </a:t>
            </a:r>
            <a:r>
              <a:rPr lang="en-US" altLang="zh-CN" sz="2400" b="1" dirty="0" smtClean="0">
                <a:solidFill>
                  <a:schemeClr val="bg1">
                    <a:lumMod val="50000"/>
                  </a:schemeClr>
                </a:solidFill>
              </a:rPr>
              <a:t>|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 name="TextBox 8"/>
          <p:cNvSpPr txBox="1"/>
          <p:nvPr/>
        </p:nvSpPr>
        <p:spPr>
          <a:xfrm>
            <a:off x="175544" y="903772"/>
            <a:ext cx="11775451" cy="5324535"/>
          </a:xfrm>
          <a:prstGeom prst="rect">
            <a:avLst/>
          </a:prstGeom>
          <a:solidFill>
            <a:schemeClr val="accent3">
              <a:lumMod val="60000"/>
              <a:lumOff val="40000"/>
            </a:schemeClr>
          </a:solidFill>
        </p:spPr>
        <p:txBody>
          <a:bodyPr wrap="square" rtlCol="0">
            <a:spAutoFit/>
          </a:bodyPr>
          <a:lstStyle/>
          <a:p>
            <a:r>
              <a:rPr lang="en-US" altLang="zh-CN" sz="2000" dirty="0" err="1"/>
              <a:t>sEEG</a:t>
            </a:r>
            <a:r>
              <a:rPr lang="zh-CN" altLang="zh-CN" sz="2000" dirty="0"/>
              <a:t>的脑机接口研究目前才刚刚开始，第一篇</a:t>
            </a:r>
            <a:r>
              <a:rPr lang="en-US" altLang="zh-CN" sz="2000" dirty="0" err="1"/>
              <a:t>sEEG</a:t>
            </a:r>
            <a:r>
              <a:rPr lang="zh-CN" altLang="zh-CN" sz="2000" dirty="0"/>
              <a:t>控制二维光标的研究于</a:t>
            </a:r>
            <a:r>
              <a:rPr lang="en-US" altLang="zh-CN" sz="2000" dirty="0"/>
              <a:t>2013</a:t>
            </a:r>
            <a:r>
              <a:rPr lang="zh-CN" altLang="zh-CN" sz="2000" dirty="0"/>
              <a:t>年</a:t>
            </a:r>
            <a:r>
              <a:rPr lang="en-US" altLang="zh-CN" sz="2000" dirty="0"/>
              <a:t>6</a:t>
            </a:r>
            <a:r>
              <a:rPr lang="zh-CN" altLang="zh-CN" sz="2000" dirty="0"/>
              <a:t>月发表在</a:t>
            </a:r>
            <a:r>
              <a:rPr lang="en-US" altLang="zh-CN" sz="2000" dirty="0" err="1"/>
              <a:t>Neurosurg</a:t>
            </a:r>
            <a:r>
              <a:rPr lang="en-US" altLang="zh-CN" sz="2000" dirty="0"/>
              <a:t> Focus</a:t>
            </a:r>
            <a:r>
              <a:rPr lang="zh-CN" altLang="zh-CN" sz="2000" dirty="0"/>
              <a:t>上</a:t>
            </a:r>
            <a:r>
              <a:rPr lang="en-US" altLang="zh-CN" sz="2000" dirty="0"/>
              <a:t>[1]</a:t>
            </a:r>
            <a:r>
              <a:rPr lang="zh-CN" altLang="zh-CN" sz="2000" dirty="0"/>
              <a:t>，目前还没有采用</a:t>
            </a:r>
            <a:r>
              <a:rPr lang="en-US" altLang="zh-CN" sz="2000" dirty="0" err="1"/>
              <a:t>sEEG</a:t>
            </a:r>
            <a:r>
              <a:rPr lang="zh-CN" altLang="zh-CN" sz="2000" dirty="0"/>
              <a:t>控制假肢手的研究。此外还有两篇采用</a:t>
            </a:r>
            <a:r>
              <a:rPr lang="en-US" altLang="zh-CN" sz="2000" dirty="0" err="1"/>
              <a:t>sEEG</a:t>
            </a:r>
            <a:r>
              <a:rPr lang="zh-CN" altLang="zh-CN" sz="2000" dirty="0"/>
              <a:t>虚拟打字机的研究</a:t>
            </a:r>
            <a:r>
              <a:rPr lang="en-US" altLang="zh-CN" sz="2000" dirty="0"/>
              <a:t>[2][3]</a:t>
            </a:r>
            <a:r>
              <a:rPr lang="zh-CN" altLang="zh-CN" sz="2000" dirty="0"/>
              <a:t>。 </a:t>
            </a:r>
            <a:r>
              <a:rPr lang="en-US" altLang="zh-CN" sz="2000" dirty="0" err="1"/>
              <a:t>sEEG</a:t>
            </a:r>
            <a:r>
              <a:rPr lang="zh-CN" altLang="zh-CN" sz="2000" dirty="0"/>
              <a:t>与</a:t>
            </a:r>
            <a:r>
              <a:rPr lang="en-US" altLang="zh-CN" sz="2000" dirty="0" err="1"/>
              <a:t>ECoG</a:t>
            </a:r>
            <a:r>
              <a:rPr lang="zh-CN" altLang="zh-CN" sz="2000" dirty="0"/>
              <a:t>都属于</a:t>
            </a:r>
            <a:r>
              <a:rPr lang="en-US" altLang="zh-CN" sz="2000" dirty="0"/>
              <a:t>local field potentials (LFPs)</a:t>
            </a:r>
            <a:r>
              <a:rPr lang="zh-CN" altLang="zh-CN" sz="2000" dirty="0"/>
              <a:t>，时频信号特征是相似的，区别在于</a:t>
            </a:r>
            <a:r>
              <a:rPr lang="en-US" altLang="zh-CN" sz="2000" dirty="0" err="1"/>
              <a:t>ECoG</a:t>
            </a:r>
            <a:r>
              <a:rPr lang="zh-CN" altLang="zh-CN" sz="2000" dirty="0"/>
              <a:t>在皮质表层而</a:t>
            </a:r>
            <a:r>
              <a:rPr lang="en-US" altLang="zh-CN" sz="2000" dirty="0" err="1"/>
              <a:t>sEEG</a:t>
            </a:r>
            <a:r>
              <a:rPr lang="zh-CN" altLang="zh-CN" sz="2000" dirty="0"/>
              <a:t>需要植入到皮质内部。基于</a:t>
            </a:r>
            <a:r>
              <a:rPr lang="en-US" altLang="zh-CN" sz="2000" dirty="0" err="1"/>
              <a:t>sEEG</a:t>
            </a:r>
            <a:r>
              <a:rPr lang="zh-CN" altLang="zh-CN" sz="2000" dirty="0"/>
              <a:t>的</a:t>
            </a:r>
            <a:r>
              <a:rPr lang="en-US" altLang="zh-CN" sz="2000" dirty="0"/>
              <a:t>BCI</a:t>
            </a:r>
            <a:r>
              <a:rPr lang="zh-CN" altLang="zh-CN" sz="2000" dirty="0"/>
              <a:t>研究有如下几个特点</a:t>
            </a:r>
            <a:r>
              <a:rPr lang="zh-CN" altLang="zh-CN" sz="2000" dirty="0" smtClean="0"/>
              <a:t>：</a:t>
            </a:r>
            <a:endParaRPr lang="en-US" altLang="zh-CN" sz="2000" dirty="0" smtClean="0"/>
          </a:p>
          <a:p>
            <a:endParaRPr lang="en-US" altLang="zh-CN" sz="2000" dirty="0"/>
          </a:p>
          <a:p>
            <a:pPr marL="457200" lvl="0" indent="-457200">
              <a:buFont typeface="+mj-lt"/>
              <a:buAutoNum type="arabicPeriod"/>
            </a:pPr>
            <a:r>
              <a:rPr lang="en-US" altLang="zh-CN" sz="2000" dirty="0" err="1" smtClean="0"/>
              <a:t>sEEG</a:t>
            </a:r>
            <a:r>
              <a:rPr lang="zh-CN" altLang="zh-CN" sz="2000" dirty="0"/>
              <a:t>采集是不需要开颅的，只需将针状电极植入颅内即可，减少了外科手术风险。</a:t>
            </a:r>
            <a:r>
              <a:rPr lang="en-US" altLang="zh-CN" sz="2000" dirty="0" err="1"/>
              <a:t>sEEG</a:t>
            </a:r>
            <a:r>
              <a:rPr lang="zh-CN" altLang="zh-CN" sz="2000" dirty="0"/>
              <a:t>电极可以长期留在颅内（部分病人可以植入</a:t>
            </a:r>
            <a:r>
              <a:rPr lang="en-US" altLang="zh-CN" sz="2000" dirty="0" err="1"/>
              <a:t>sEEG</a:t>
            </a:r>
            <a:r>
              <a:rPr lang="zh-CN" altLang="zh-CN" sz="2000" dirty="0" smtClean="0"/>
              <a:t>电极</a:t>
            </a:r>
            <a:r>
              <a:rPr lang="en-US" altLang="zh-CN" sz="2000" dirty="0" smtClean="0"/>
              <a:t>2~3</a:t>
            </a:r>
            <a:r>
              <a:rPr lang="zh-CN" altLang="en-US" sz="2000" dirty="0" smtClean="0"/>
              <a:t>周</a:t>
            </a:r>
            <a:r>
              <a:rPr lang="zh-CN" altLang="zh-CN" sz="2000" dirty="0" smtClean="0"/>
              <a:t>），</a:t>
            </a:r>
            <a:r>
              <a:rPr lang="zh-CN" altLang="en-US" sz="2000" dirty="0" smtClean="0"/>
              <a:t>且病人的自主活动能力优于阵列电极</a:t>
            </a:r>
            <a:r>
              <a:rPr lang="en-US" altLang="zh-CN" sz="2000" dirty="0" err="1" smtClean="0"/>
              <a:t>ECoG</a:t>
            </a:r>
            <a:r>
              <a:rPr lang="zh-CN" altLang="en-US" sz="2000" dirty="0" smtClean="0"/>
              <a:t>病人，</a:t>
            </a:r>
            <a:r>
              <a:rPr lang="zh-CN" altLang="zh-CN" sz="2000" dirty="0" smtClean="0"/>
              <a:t>有利于</a:t>
            </a:r>
            <a:r>
              <a:rPr lang="en-US" altLang="zh-CN" sz="2000" dirty="0"/>
              <a:t>long-term BCI</a:t>
            </a:r>
            <a:r>
              <a:rPr lang="zh-CN" altLang="zh-CN" sz="2000" dirty="0"/>
              <a:t>研究；</a:t>
            </a:r>
          </a:p>
          <a:p>
            <a:pPr marL="457200" lvl="0" indent="-457200">
              <a:buFont typeface="+mj-lt"/>
              <a:buAutoNum type="arabicPeriod"/>
            </a:pPr>
            <a:r>
              <a:rPr lang="en-US" altLang="zh-CN" sz="2000" dirty="0" err="1"/>
              <a:t>sEEG</a:t>
            </a:r>
            <a:r>
              <a:rPr lang="zh-CN" altLang="zh-CN" sz="2000" dirty="0"/>
              <a:t>不仅可以获取大脑皮层信号（如运动感知皮层等），还可以获得深部脑区信号（如海马区等），为进一步研究脑电运动信号传输机理，提高运动控制精度提供了有利途径；</a:t>
            </a:r>
          </a:p>
          <a:p>
            <a:pPr marL="457200" lvl="0" indent="-457200">
              <a:buFont typeface="+mj-lt"/>
              <a:buAutoNum type="arabicPeriod"/>
            </a:pPr>
            <a:r>
              <a:rPr lang="zh-CN" altLang="zh-CN" sz="2000" dirty="0"/>
              <a:t>目前基于</a:t>
            </a:r>
            <a:r>
              <a:rPr lang="en-US" altLang="zh-CN" sz="2000" dirty="0" err="1"/>
              <a:t>ECoG</a:t>
            </a:r>
            <a:r>
              <a:rPr lang="zh-CN" altLang="zh-CN" sz="2000" dirty="0"/>
              <a:t>的假肢手控制受限于电极植入区域，因而往往只能实现单侧控制。基于</a:t>
            </a:r>
            <a:r>
              <a:rPr lang="en-US" altLang="zh-CN" sz="2000" dirty="0" err="1"/>
              <a:t>sEEG</a:t>
            </a:r>
            <a:r>
              <a:rPr lang="zh-CN" altLang="zh-CN" sz="2000" dirty="0"/>
              <a:t>的假肢手控制则可以实现双侧</a:t>
            </a:r>
            <a:r>
              <a:rPr lang="zh-CN" altLang="zh-CN" sz="2000" dirty="0" smtClean="0"/>
              <a:t>控制</a:t>
            </a:r>
            <a:endParaRPr lang="en-US" altLang="zh-CN" sz="2000" dirty="0" smtClean="0"/>
          </a:p>
          <a:p>
            <a:pPr marL="457200" lvl="0" indent="-457200">
              <a:buFont typeface="+mj-lt"/>
              <a:buAutoNum type="arabicPeriod"/>
            </a:pPr>
            <a:endParaRPr lang="en-US" altLang="zh-CN" sz="2000" dirty="0"/>
          </a:p>
          <a:p>
            <a:r>
              <a:rPr lang="zh-CN" altLang="zh-CN" sz="2000" dirty="0"/>
              <a:t>基于</a:t>
            </a:r>
            <a:r>
              <a:rPr lang="en-US" altLang="zh-CN" sz="2000" dirty="0" err="1"/>
              <a:t>sEEG</a:t>
            </a:r>
            <a:r>
              <a:rPr lang="zh-CN" altLang="zh-CN" sz="2000" b="1" dirty="0">
                <a:solidFill>
                  <a:schemeClr val="accent2">
                    <a:lumMod val="75000"/>
                  </a:schemeClr>
                </a:solidFill>
              </a:rPr>
              <a:t>低外科手术风险、</a:t>
            </a:r>
            <a:r>
              <a:rPr lang="en-US" altLang="zh-CN" sz="2000" b="1" dirty="0">
                <a:solidFill>
                  <a:schemeClr val="accent2">
                    <a:lumMod val="75000"/>
                  </a:schemeClr>
                </a:solidFill>
              </a:rPr>
              <a:t>long-term study</a:t>
            </a:r>
            <a:r>
              <a:rPr lang="zh-CN" altLang="zh-CN" sz="2000" b="1" dirty="0">
                <a:solidFill>
                  <a:schemeClr val="accent2">
                    <a:lumMod val="75000"/>
                  </a:schemeClr>
                </a:solidFill>
              </a:rPr>
              <a:t>、高控制精度以及双侧控制</a:t>
            </a:r>
            <a:r>
              <a:rPr lang="zh-CN" altLang="zh-CN" sz="2000" dirty="0"/>
              <a:t>等特点，且随着</a:t>
            </a:r>
            <a:r>
              <a:rPr lang="en-US" altLang="zh-CN" sz="2000" dirty="0" err="1"/>
              <a:t>sEEG</a:t>
            </a:r>
            <a:r>
              <a:rPr lang="zh-CN" altLang="zh-CN" sz="2000" dirty="0"/>
              <a:t>在临床癫痫诊断的广泛应用，</a:t>
            </a:r>
            <a:r>
              <a:rPr lang="en-US" altLang="zh-CN" sz="2000" dirty="0" err="1"/>
              <a:t>sEEG</a:t>
            </a:r>
            <a:r>
              <a:rPr lang="zh-CN" altLang="zh-CN" sz="2000" dirty="0"/>
              <a:t>有望成为一种极具潜力的植入式</a:t>
            </a:r>
            <a:r>
              <a:rPr lang="en-US" altLang="zh-CN" sz="2000" dirty="0"/>
              <a:t>BCI</a:t>
            </a:r>
            <a:r>
              <a:rPr lang="zh-CN" altLang="zh-CN" sz="2000" dirty="0"/>
              <a:t>的信号源，为植入式</a:t>
            </a:r>
            <a:r>
              <a:rPr lang="en-US" altLang="zh-CN" sz="2000" dirty="0"/>
              <a:t>BCI</a:t>
            </a:r>
            <a:r>
              <a:rPr lang="zh-CN" altLang="zh-CN" sz="2000" dirty="0"/>
              <a:t>在瘫痪病人中的应用提供了新的方法。</a:t>
            </a:r>
          </a:p>
          <a:p>
            <a:endParaRPr lang="zh-CN" altLang="en-US" sz="2000" dirty="0"/>
          </a:p>
        </p:txBody>
      </p:sp>
    </p:spTree>
    <p:extLst>
      <p:ext uri="{BB962C8B-B14F-4D97-AF65-F5344CB8AC3E}">
        <p14:creationId xmlns:p14="http://schemas.microsoft.com/office/powerpoint/2010/main" val="575524093"/>
      </p:ext>
    </p:extLst>
  </p:cSld>
  <p:clrMapOvr>
    <a:masterClrMapping/>
  </p:clrMapOvr>
  <p:transition spd="slow">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a:t>
            </a:r>
            <a:r>
              <a:rPr lang="en-US" altLang="zh-CN" sz="2400" b="1" dirty="0" smtClean="0">
                <a:solidFill>
                  <a:schemeClr val="bg1"/>
                </a:solidFill>
              </a:rPr>
              <a:t>| MRCP </a:t>
            </a:r>
            <a:r>
              <a:rPr lang="en-US" altLang="zh-CN" sz="2400" b="1" dirty="0" smtClean="0">
                <a:solidFill>
                  <a:schemeClr val="bg1">
                    <a:lumMod val="50000"/>
                  </a:schemeClr>
                </a:solidFill>
              </a:rPr>
              <a:t>| 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TextBox 11"/>
          <p:cNvSpPr txBox="1"/>
          <p:nvPr/>
        </p:nvSpPr>
        <p:spPr>
          <a:xfrm>
            <a:off x="534803" y="2137148"/>
            <a:ext cx="10597486" cy="1754326"/>
          </a:xfrm>
          <a:prstGeom prst="rect">
            <a:avLst/>
          </a:prstGeom>
          <a:solidFill>
            <a:schemeClr val="tx1"/>
          </a:solidFill>
        </p:spPr>
        <p:txBody>
          <a:bodyPr wrap="square" rtlCol="0">
            <a:spAutoFit/>
          </a:bodyPr>
          <a:lstStyle/>
          <a:p>
            <a:r>
              <a:rPr lang="en-US" altLang="zh-CN" sz="5400" b="1" dirty="0" smtClean="0">
                <a:solidFill>
                  <a:schemeClr val="bg1"/>
                </a:solidFill>
              </a:rPr>
              <a:t>Movement-related cortical potential (MRCP)</a:t>
            </a:r>
            <a:endParaRPr lang="zh-CN" altLang="en-US" sz="5400" b="1" dirty="0">
              <a:solidFill>
                <a:schemeClr val="bg1"/>
              </a:solidFill>
            </a:endParaRPr>
          </a:p>
        </p:txBody>
      </p:sp>
    </p:spTree>
    <p:extLst>
      <p:ext uri="{BB962C8B-B14F-4D97-AF65-F5344CB8AC3E}">
        <p14:creationId xmlns:p14="http://schemas.microsoft.com/office/powerpoint/2010/main" val="3428425723"/>
      </p:ext>
    </p:extLst>
  </p:cSld>
  <p:clrMapOvr>
    <a:masterClrMapping/>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3083"/>
            <a:ext cx="9962708"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t>Introduction </a:t>
            </a:r>
            <a:r>
              <a:rPr lang="en-US" altLang="zh-CN" sz="2400" b="1" dirty="0" smtClean="0">
                <a:solidFill>
                  <a:schemeClr val="bg1">
                    <a:lumMod val="50000"/>
                  </a:schemeClr>
                </a:solidFill>
              </a:rPr>
              <a:t>|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3"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TextBox 4"/>
          <p:cNvSpPr txBox="1"/>
          <p:nvPr/>
        </p:nvSpPr>
        <p:spPr>
          <a:xfrm>
            <a:off x="3827721" y="2573080"/>
            <a:ext cx="3753293" cy="923330"/>
          </a:xfrm>
          <a:prstGeom prst="rect">
            <a:avLst/>
          </a:prstGeom>
          <a:solidFill>
            <a:schemeClr val="tx1"/>
          </a:solidFill>
        </p:spPr>
        <p:txBody>
          <a:bodyPr wrap="square" rtlCol="0">
            <a:spAutoFit/>
          </a:bodyPr>
          <a:lstStyle/>
          <a:p>
            <a:r>
              <a:rPr lang="en-US" altLang="zh-CN" sz="5400" b="1" dirty="0" smtClean="0">
                <a:solidFill>
                  <a:schemeClr val="bg1"/>
                </a:solidFill>
              </a:rPr>
              <a:t>Introduction</a:t>
            </a:r>
            <a:endParaRPr lang="zh-CN" altLang="en-US" sz="5400" b="1" dirty="0">
              <a:solidFill>
                <a:schemeClr val="bg1"/>
              </a:solidFill>
            </a:endParaRPr>
          </a:p>
        </p:txBody>
      </p:sp>
    </p:spTree>
    <p:extLst>
      <p:ext uri="{BB962C8B-B14F-4D97-AF65-F5344CB8AC3E}">
        <p14:creationId xmlns:p14="http://schemas.microsoft.com/office/powerpoint/2010/main" val="2874046141"/>
      </p:ext>
    </p:extLst>
  </p:cSld>
  <p:clrMapOvr>
    <a:masterClrMapping/>
  </p:clrMapOvr>
  <p:transition spd="slow">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a:t>
            </a:r>
            <a:r>
              <a:rPr lang="en-US" altLang="zh-CN" sz="2400" b="1" dirty="0" smtClean="0">
                <a:solidFill>
                  <a:schemeClr val="bg1"/>
                </a:solidFill>
              </a:rPr>
              <a:t>| MRCP </a:t>
            </a:r>
            <a:r>
              <a:rPr lang="en-US" altLang="zh-CN" sz="2400" b="1" dirty="0" smtClean="0">
                <a:solidFill>
                  <a:schemeClr val="bg1">
                    <a:lumMod val="50000"/>
                  </a:schemeClr>
                </a:solidFill>
              </a:rPr>
              <a:t>| 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TextBox 7"/>
          <p:cNvSpPr txBox="1"/>
          <p:nvPr/>
        </p:nvSpPr>
        <p:spPr>
          <a:xfrm>
            <a:off x="155575" y="1858967"/>
            <a:ext cx="4044286" cy="347787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dirty="0" smtClean="0"/>
              <a:t>Since </a:t>
            </a:r>
            <a:r>
              <a:rPr lang="en-US" altLang="zh-CN" sz="2000" dirty="0"/>
              <a:t>discovery of the slow negative </a:t>
            </a:r>
            <a:r>
              <a:rPr lang="en-US" altLang="zh-CN" sz="2000" dirty="0" smtClean="0"/>
              <a:t>EEG </a:t>
            </a:r>
            <a:r>
              <a:rPr lang="en-US" altLang="zh-CN" sz="2000" dirty="0"/>
              <a:t>activity preceding self-initiated movement by </a:t>
            </a:r>
            <a:r>
              <a:rPr lang="en-US" altLang="zh-CN" sz="2000" dirty="0" err="1"/>
              <a:t>Kornhuber</a:t>
            </a:r>
            <a:r>
              <a:rPr lang="en-US" altLang="zh-CN" sz="2000" dirty="0"/>
              <a:t> and </a:t>
            </a:r>
            <a:r>
              <a:rPr lang="en-US" altLang="zh-CN" sz="2000" dirty="0" err="1"/>
              <a:t>Deecke</a:t>
            </a:r>
            <a:r>
              <a:rPr lang="en-US" altLang="zh-CN" sz="2000" dirty="0"/>
              <a:t> (i.e. BP 1965) various source localization techniques in normal subjects and </a:t>
            </a:r>
            <a:r>
              <a:rPr lang="en-US" altLang="zh-CN" sz="2000" dirty="0" err="1"/>
              <a:t>epicortical</a:t>
            </a:r>
            <a:r>
              <a:rPr lang="en-US" altLang="zh-CN" sz="2000" dirty="0"/>
              <a:t> recording in epilepsy patients have disclosed the generator mechanisms of each identifiable component of movement-related cortical potentials (MRCPs) to some extent.</a:t>
            </a:r>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9861" y="838241"/>
            <a:ext cx="7864161" cy="59505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extBox 9"/>
          <p:cNvSpPr txBox="1"/>
          <p:nvPr/>
        </p:nvSpPr>
        <p:spPr>
          <a:xfrm>
            <a:off x="10132828" y="6519446"/>
            <a:ext cx="2059172" cy="338554"/>
          </a:xfrm>
          <a:prstGeom prst="rect">
            <a:avLst/>
          </a:prstGeom>
          <a:noFill/>
        </p:spPr>
        <p:txBody>
          <a:bodyPr wrap="square" rtlCol="0">
            <a:spAutoFit/>
          </a:bodyPr>
          <a:lstStyle/>
          <a:p>
            <a:r>
              <a:rPr lang="en-US" altLang="zh-CN" sz="1600" b="1" dirty="0" smtClean="0">
                <a:solidFill>
                  <a:schemeClr val="accent2">
                    <a:lumMod val="75000"/>
                  </a:schemeClr>
                </a:solidFill>
                <a:latin typeface="Adobe 黑体 Std R" pitchFamily="34" charset="-122"/>
                <a:ea typeface="Adobe 黑体 Std R" pitchFamily="34" charset="-122"/>
              </a:rPr>
              <a:t>[H. </a:t>
            </a:r>
            <a:r>
              <a:rPr lang="en-US" altLang="zh-CN" sz="1600" b="1" dirty="0" err="1" smtClean="0">
                <a:solidFill>
                  <a:schemeClr val="accent2">
                    <a:lumMod val="75000"/>
                  </a:schemeClr>
                </a:solidFill>
                <a:latin typeface="Adobe 黑体 Std R" pitchFamily="34" charset="-122"/>
                <a:ea typeface="Adobe 黑体 Std R" pitchFamily="34" charset="-122"/>
              </a:rPr>
              <a:t>Shibasaki</a:t>
            </a:r>
            <a:r>
              <a:rPr lang="en-US" altLang="zh-CN" sz="1600" b="1" dirty="0" smtClean="0">
                <a:solidFill>
                  <a:schemeClr val="accent2">
                    <a:lumMod val="75000"/>
                  </a:schemeClr>
                </a:solidFill>
                <a:latin typeface="Adobe 黑体 Std R" pitchFamily="34" charset="-122"/>
                <a:ea typeface="Adobe 黑体 Std R" pitchFamily="34" charset="-122"/>
              </a:rPr>
              <a:t>, 2006]</a:t>
            </a:r>
            <a:endParaRPr lang="en-US" altLang="zh-CN" sz="1600" b="1" dirty="0">
              <a:solidFill>
                <a:schemeClr val="accent2">
                  <a:lumMod val="75000"/>
                </a:schemeClr>
              </a:solidFill>
              <a:latin typeface="Adobe 黑体 Std R" pitchFamily="34" charset="-122"/>
              <a:ea typeface="Adobe 黑体 Std R" pitchFamily="34" charset="-122"/>
            </a:endParaRPr>
          </a:p>
        </p:txBody>
      </p:sp>
    </p:spTree>
    <p:extLst>
      <p:ext uri="{BB962C8B-B14F-4D97-AF65-F5344CB8AC3E}">
        <p14:creationId xmlns:p14="http://schemas.microsoft.com/office/powerpoint/2010/main" val="1449465011"/>
      </p:ext>
    </p:extLst>
  </p:cSld>
  <p:clrMapOvr>
    <a:masterClrMapping/>
  </p:clrMapOvr>
  <p:transition spd="slow">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a:t>
            </a:r>
            <a:r>
              <a:rPr lang="en-US" altLang="zh-CN" sz="2400" b="1" dirty="0" smtClean="0">
                <a:solidFill>
                  <a:schemeClr val="bg1"/>
                </a:solidFill>
              </a:rPr>
              <a:t>| MRCP </a:t>
            </a:r>
            <a:r>
              <a:rPr lang="en-US" altLang="zh-CN" sz="2400" b="1" dirty="0" smtClean="0">
                <a:solidFill>
                  <a:schemeClr val="bg1">
                    <a:lumMod val="50000"/>
                  </a:schemeClr>
                </a:solidFill>
              </a:rPr>
              <a:t>| 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TextBox 7"/>
          <p:cNvSpPr txBox="1"/>
          <p:nvPr/>
        </p:nvSpPr>
        <p:spPr>
          <a:xfrm>
            <a:off x="307975" y="923304"/>
            <a:ext cx="11277969" cy="113877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dirty="0"/>
              <a:t>BCI technologies provide the means for conveying control commands directly from the brain and can be used either for directly controlling rehabilitation devices (</a:t>
            </a:r>
            <a:r>
              <a:rPr lang="en-US" altLang="zh-CN" sz="2400" b="1" dirty="0">
                <a:solidFill>
                  <a:schemeClr val="accent2">
                    <a:lumMod val="75000"/>
                  </a:schemeClr>
                </a:solidFill>
              </a:rPr>
              <a:t>function recovery or replacement</a:t>
            </a:r>
            <a:r>
              <a:rPr lang="en-US" altLang="zh-CN" sz="2000" dirty="0"/>
              <a:t>) or to provide feedback to the patient based on his/her brain activity (</a:t>
            </a:r>
            <a:r>
              <a:rPr lang="en-US" altLang="zh-CN" sz="2400" b="1" dirty="0" err="1">
                <a:solidFill>
                  <a:schemeClr val="accent2">
                    <a:lumMod val="75000"/>
                  </a:schemeClr>
                </a:solidFill>
              </a:rPr>
              <a:t>neuromodulation</a:t>
            </a:r>
            <a:r>
              <a:rPr lang="en-US" altLang="zh-CN" sz="2000" dirty="0"/>
              <a:t>). [N. Jiang, 2015]</a:t>
            </a:r>
          </a:p>
        </p:txBody>
      </p:sp>
      <p:sp>
        <p:nvSpPr>
          <p:cNvPr id="11" name="TextBox 10"/>
          <p:cNvSpPr txBox="1"/>
          <p:nvPr/>
        </p:nvSpPr>
        <p:spPr>
          <a:xfrm>
            <a:off x="307975" y="2330352"/>
            <a:ext cx="11277969" cy="193899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b="1" dirty="0" err="1">
                <a:solidFill>
                  <a:schemeClr val="accent2">
                    <a:lumMod val="75000"/>
                  </a:schemeClr>
                </a:solidFill>
                <a:latin typeface="Adobe 黑体 Std R" pitchFamily="34" charset="-122"/>
                <a:ea typeface="Adobe 黑体 Std R" pitchFamily="34" charset="-122"/>
              </a:rPr>
              <a:t>Neuromodulation</a:t>
            </a:r>
            <a:r>
              <a:rPr lang="en-US" altLang="zh-CN" sz="2000" b="1" dirty="0">
                <a:latin typeface="Adobe 黑体 Std R" pitchFamily="34" charset="-122"/>
                <a:ea typeface="Adobe 黑体 Std R" pitchFamily="34" charset="-122"/>
              </a:rPr>
              <a:t> </a:t>
            </a:r>
            <a:r>
              <a:rPr lang="en-US" altLang="zh-CN" sz="2000" dirty="0"/>
              <a:t>can be used for example in stroke rehabilitation for inducing activity-dependent brain plasticity. However, any applications using </a:t>
            </a:r>
            <a:r>
              <a:rPr lang="en-US" altLang="zh-CN" sz="2000" dirty="0" err="1"/>
              <a:t>neurofeedback</a:t>
            </a:r>
            <a:r>
              <a:rPr lang="en-US" altLang="zh-CN" sz="2000" dirty="0"/>
              <a:t> require that a </a:t>
            </a:r>
            <a:r>
              <a:rPr lang="en-US" altLang="zh-CN" sz="2000" dirty="0" smtClean="0"/>
              <a:t>causality </a:t>
            </a:r>
            <a:r>
              <a:rPr lang="en-US" altLang="zh-CN" sz="1600" dirty="0" smtClean="0"/>
              <a:t>(</a:t>
            </a:r>
            <a:r>
              <a:rPr lang="zh-CN" altLang="en-US" sz="1600" dirty="0" smtClean="0"/>
              <a:t>因果关系</a:t>
            </a:r>
            <a:r>
              <a:rPr lang="en-US" altLang="zh-CN" sz="1600" dirty="0" smtClean="0"/>
              <a:t>) </a:t>
            </a:r>
            <a:r>
              <a:rPr lang="en-US" altLang="zh-CN" sz="2000" dirty="0" smtClean="0"/>
              <a:t>of </a:t>
            </a:r>
            <a:r>
              <a:rPr lang="en-US" altLang="zh-CN" sz="2000" dirty="0"/>
              <a:t>action (at least the intention of action) and the corresponding feedback must be established, i.e. the patient needs to initiate (or intend to initiate) a motor task, and receive a corresponding feedback within a short </a:t>
            </a:r>
            <a:r>
              <a:rPr lang="en-US" altLang="zh-CN" sz="2000" dirty="0" smtClean="0"/>
              <a:t>delay (200~300ms), </a:t>
            </a:r>
            <a:r>
              <a:rPr lang="en-US" altLang="zh-CN" sz="2000" dirty="0"/>
              <a:t>which can be perceived by the user as the result of the execution or imagination of the motor task.</a:t>
            </a:r>
            <a:endParaRPr lang="zh-CN" altLang="en-US" sz="2000" dirty="0"/>
          </a:p>
        </p:txBody>
      </p:sp>
      <p:sp>
        <p:nvSpPr>
          <p:cNvPr id="12" name="TextBox 11"/>
          <p:cNvSpPr txBox="1"/>
          <p:nvPr/>
        </p:nvSpPr>
        <p:spPr>
          <a:xfrm>
            <a:off x="307975" y="4382301"/>
            <a:ext cx="10834599" cy="954107"/>
          </a:xfrm>
          <a:prstGeom prst="rect">
            <a:avLst/>
          </a:prstGeom>
          <a:noFill/>
        </p:spPr>
        <p:txBody>
          <a:bodyPr wrap="square" rtlCol="0">
            <a:spAutoFit/>
          </a:bodyPr>
          <a:lstStyle/>
          <a:p>
            <a:r>
              <a:rPr lang="en-US" altLang="zh-CN" sz="3600" b="1" dirty="0" smtClean="0">
                <a:solidFill>
                  <a:srgbClr val="C00000"/>
                </a:solidFill>
                <a:latin typeface="Adobe 黑体 Std R" pitchFamily="34" charset="-122"/>
                <a:ea typeface="Adobe 黑体 Std R" pitchFamily="34" charset="-122"/>
              </a:rPr>
              <a:t>A</a:t>
            </a:r>
            <a:r>
              <a:rPr lang="en-US" altLang="zh-CN" sz="2000" b="1" dirty="0" smtClean="0">
                <a:latin typeface="Adobe 黑体 Std R" pitchFamily="34" charset="-122"/>
                <a:ea typeface="Adobe 黑体 Std R" pitchFamily="34" charset="-122"/>
              </a:rPr>
              <a:t> feedback triggered by Movement-related cortical potential (MRCP) has the potential to be </a:t>
            </a:r>
            <a:r>
              <a:rPr lang="en-US" altLang="zh-CN" sz="2000" b="1" dirty="0">
                <a:latin typeface="Adobe 黑体 Std R" pitchFamily="34" charset="-122"/>
                <a:ea typeface="Adobe 黑体 Std R" pitchFamily="34" charset="-122"/>
              </a:rPr>
              <a:t>us</a:t>
            </a:r>
            <a:r>
              <a:rPr lang="en-US" altLang="zh-CN" sz="2000" b="1" dirty="0" smtClean="0">
                <a:latin typeface="Adobe 黑体 Std R" pitchFamily="34" charset="-122"/>
                <a:ea typeface="Adobe 黑体 Std R" pitchFamily="34" charset="-122"/>
              </a:rPr>
              <a:t>ed for inducing plasticity, i.e. Neuromodulation.</a:t>
            </a:r>
            <a:endParaRPr lang="en-US" altLang="zh-CN" sz="2000" b="1" dirty="0">
              <a:latin typeface="Adobe 黑体 Std R" pitchFamily="34" charset="-122"/>
              <a:ea typeface="Adobe 黑体 Std R" pitchFamily="34" charset="-122"/>
            </a:endParaRPr>
          </a:p>
        </p:txBody>
      </p:sp>
    </p:spTree>
    <p:extLst>
      <p:ext uri="{BB962C8B-B14F-4D97-AF65-F5344CB8AC3E}">
        <p14:creationId xmlns:p14="http://schemas.microsoft.com/office/powerpoint/2010/main" val="1212283940"/>
      </p:ext>
    </p:extLst>
  </p:cSld>
  <p:clrMapOvr>
    <a:masterClrMapping/>
  </p:clrMapOvr>
  <p:transition spd="slow">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a:t>
            </a:r>
            <a:r>
              <a:rPr lang="en-US" altLang="zh-CN" sz="2400" b="1" dirty="0" smtClean="0">
                <a:solidFill>
                  <a:schemeClr val="bg1"/>
                </a:solidFill>
              </a:rPr>
              <a:t>| MRCP </a:t>
            </a:r>
            <a:r>
              <a:rPr lang="en-US" altLang="zh-CN" sz="2400" b="1" dirty="0" smtClean="0">
                <a:solidFill>
                  <a:schemeClr val="bg1">
                    <a:lumMod val="50000"/>
                  </a:schemeClr>
                </a:solidFill>
              </a:rPr>
              <a:t>| 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TextBox 7"/>
          <p:cNvSpPr txBox="1"/>
          <p:nvPr/>
        </p:nvSpPr>
        <p:spPr>
          <a:xfrm>
            <a:off x="1555750" y="1149807"/>
            <a:ext cx="8289999" cy="1200329"/>
          </a:xfrm>
          <a:prstGeom prst="rect">
            <a:avLst/>
          </a:prstGeom>
          <a:solidFill>
            <a:schemeClr val="accent2">
              <a:lumMod val="40000"/>
              <a:lumOff val="60000"/>
            </a:schemeClr>
          </a:solidFill>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400" b="1" dirty="0" err="1">
                <a:solidFill>
                  <a:schemeClr val="accent2">
                    <a:lumMod val="75000"/>
                  </a:schemeClr>
                </a:solidFill>
              </a:rPr>
              <a:t>Neuromodulation</a:t>
            </a:r>
            <a:r>
              <a:rPr lang="en-US" altLang="zh-CN" sz="2400" dirty="0"/>
              <a:t> based on EEG signal have been intensively study. Doctor N. Jiang has done lots of work in this area. Especially applying BCI for </a:t>
            </a:r>
            <a:r>
              <a:rPr lang="en-US" altLang="zh-CN" sz="2400" dirty="0" err="1"/>
              <a:t>neurorehabilitation</a:t>
            </a:r>
            <a:r>
              <a:rPr lang="en-US" altLang="zh-CN" sz="2400" dirty="0"/>
              <a:t>.</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575" y="604320"/>
            <a:ext cx="1400175" cy="1771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12330" y="2607704"/>
            <a:ext cx="12179670" cy="3416320"/>
          </a:xfrm>
          <a:prstGeom prst="rect">
            <a:avLst/>
          </a:prstGeom>
          <a:solidFill>
            <a:schemeClr val="bg1">
              <a:lumMod val="85000"/>
            </a:schemeClr>
          </a:solidFill>
        </p:spPr>
        <p:txBody>
          <a:bodyPr wrap="square" rtlCol="0">
            <a:spAutoFit/>
          </a:bodyPr>
          <a:lstStyle/>
          <a:p>
            <a:pPr marL="285750" indent="-285750">
              <a:buFont typeface="Arial" panose="020B0604020202020204" pitchFamily="34" charset="0"/>
              <a:buChar char="•"/>
            </a:pPr>
            <a:r>
              <a:rPr lang="en-US" altLang="zh-CN" sz="2400" dirty="0" smtClean="0"/>
              <a:t>2011, Detection </a:t>
            </a:r>
            <a:r>
              <a:rPr lang="en-US" altLang="zh-CN" sz="2400" dirty="0"/>
              <a:t>of movement intention from single-trial movement-related cortical </a:t>
            </a:r>
            <a:r>
              <a:rPr lang="en-US" altLang="zh-CN" sz="2400" dirty="0" smtClean="0"/>
              <a:t>potentials, </a:t>
            </a:r>
            <a:r>
              <a:rPr lang="en-US" altLang="zh-CN" sz="2400" b="1" i="1" dirty="0" smtClean="0"/>
              <a:t>Journal of Neural Engineering;</a:t>
            </a:r>
          </a:p>
          <a:p>
            <a:pPr marL="285750" indent="-285750">
              <a:buFont typeface="Arial" panose="020B0604020202020204" pitchFamily="34" charset="0"/>
              <a:buChar char="•"/>
            </a:pPr>
            <a:r>
              <a:rPr lang="en-US" altLang="zh-CN" sz="2400" dirty="0" smtClean="0"/>
              <a:t>2014</a:t>
            </a:r>
            <a:r>
              <a:rPr lang="en-US" altLang="zh-CN" sz="2400" dirty="0"/>
              <a:t>, Enhanced Low-Latency Detection of Motor </a:t>
            </a:r>
            <a:r>
              <a:rPr lang="en-US" altLang="zh-CN" sz="2400" dirty="0" smtClean="0"/>
              <a:t>Intention From </a:t>
            </a:r>
            <a:r>
              <a:rPr lang="en-US" altLang="zh-CN" sz="2400" dirty="0"/>
              <a:t>EEG for Closed-Loop </a:t>
            </a:r>
            <a:r>
              <a:rPr lang="en-US" altLang="zh-CN" sz="2400" dirty="0" smtClean="0"/>
              <a:t>Brain-</a:t>
            </a:r>
            <a:r>
              <a:rPr lang="en-US" altLang="zh-CN" sz="2400" dirty="0" err="1" smtClean="0"/>
              <a:t>ComputerInterface</a:t>
            </a:r>
            <a:r>
              <a:rPr lang="en-US" altLang="zh-CN" sz="2400" dirty="0" smtClean="0"/>
              <a:t> </a:t>
            </a:r>
            <a:r>
              <a:rPr lang="en-US" altLang="zh-CN" sz="2400" dirty="0"/>
              <a:t>Applications, </a:t>
            </a:r>
            <a:r>
              <a:rPr lang="en-US" altLang="zh-CN" sz="2400" b="1" i="1" dirty="0"/>
              <a:t>IEEE TRANSACTIONS ON BIOMEDICAL </a:t>
            </a:r>
            <a:r>
              <a:rPr lang="en-US" altLang="zh-CN" sz="2400" b="1" i="1" dirty="0" smtClean="0"/>
              <a:t>ENGINEERING;</a:t>
            </a:r>
          </a:p>
          <a:p>
            <a:pPr marL="285750" indent="-285750">
              <a:buFont typeface="Arial" panose="020B0604020202020204" pitchFamily="34" charset="0"/>
              <a:buChar char="•"/>
            </a:pPr>
            <a:r>
              <a:rPr lang="en-US" altLang="zh-CN" sz="2400" dirty="0" smtClean="0"/>
              <a:t>2015</a:t>
            </a:r>
            <a:r>
              <a:rPr lang="en-US" altLang="zh-CN" sz="2400" dirty="0"/>
              <a:t>, A brain-computer interface for single-trial detection of gait initiation from movement related cortical </a:t>
            </a:r>
            <a:r>
              <a:rPr lang="en-US" altLang="zh-CN" sz="2400" dirty="0" smtClean="0"/>
              <a:t>potentials, </a:t>
            </a:r>
            <a:r>
              <a:rPr lang="en-US" altLang="zh-CN" sz="2400" b="1" i="1" dirty="0" smtClean="0"/>
              <a:t>Clinical Neurophysiology;</a:t>
            </a:r>
          </a:p>
          <a:p>
            <a:pPr marL="285750" indent="-285750">
              <a:buFont typeface="Arial" panose="020B0604020202020204" pitchFamily="34" charset="0"/>
              <a:buChar char="•"/>
            </a:pPr>
            <a:r>
              <a:rPr lang="en-US" altLang="zh-CN" sz="2400" dirty="0"/>
              <a:t>2015, Comparison of spatial filters and features </a:t>
            </a:r>
            <a:r>
              <a:rPr lang="en-US" altLang="zh-CN" sz="2400" dirty="0" smtClean="0"/>
              <a:t>for the </a:t>
            </a:r>
            <a:r>
              <a:rPr lang="en-US" altLang="zh-CN" sz="2400" dirty="0"/>
              <a:t>detection and classification </a:t>
            </a:r>
            <a:r>
              <a:rPr lang="en-US" altLang="zh-CN" sz="2400" dirty="0" smtClean="0"/>
              <a:t>of movement-related </a:t>
            </a:r>
            <a:r>
              <a:rPr lang="en-US" altLang="zh-CN" sz="2400" dirty="0"/>
              <a:t>cortical potentials </a:t>
            </a:r>
            <a:r>
              <a:rPr lang="en-US" altLang="zh-CN" sz="2400" dirty="0" smtClean="0"/>
              <a:t>in healthy </a:t>
            </a:r>
            <a:r>
              <a:rPr lang="en-US" altLang="zh-CN" sz="2400" dirty="0"/>
              <a:t>individuals and stroke </a:t>
            </a:r>
            <a:r>
              <a:rPr lang="en-US" altLang="zh-CN" sz="2400" dirty="0" smtClean="0"/>
              <a:t>patients, </a:t>
            </a:r>
            <a:r>
              <a:rPr lang="en-US" altLang="zh-CN" sz="2400" b="1" i="1" dirty="0"/>
              <a:t>Journal of Neural </a:t>
            </a:r>
            <a:r>
              <a:rPr lang="en-US" altLang="zh-CN" sz="2400" b="1" i="1" dirty="0" smtClean="0"/>
              <a:t>Engineering.</a:t>
            </a:r>
            <a:endParaRPr lang="zh-CN" altLang="en-US" sz="2400" dirty="0"/>
          </a:p>
        </p:txBody>
      </p:sp>
    </p:spTree>
    <p:extLst>
      <p:ext uri="{BB962C8B-B14F-4D97-AF65-F5344CB8AC3E}">
        <p14:creationId xmlns:p14="http://schemas.microsoft.com/office/powerpoint/2010/main" val="3985534899"/>
      </p:ext>
    </p:extLst>
  </p:cSld>
  <p:clrMapOvr>
    <a:masterClrMapping/>
  </p:clrMapOvr>
  <p:transition spd="slow">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a:t>
            </a:r>
            <a:r>
              <a:rPr lang="en-US" altLang="zh-CN" sz="2400" b="1" dirty="0" smtClean="0">
                <a:solidFill>
                  <a:schemeClr val="bg1"/>
                </a:solidFill>
              </a:rPr>
              <a:t>| MRCP </a:t>
            </a:r>
            <a:r>
              <a:rPr lang="en-US" altLang="zh-CN" sz="2400" b="1" dirty="0" smtClean="0">
                <a:solidFill>
                  <a:schemeClr val="bg1">
                    <a:lumMod val="50000"/>
                  </a:schemeClr>
                </a:solidFill>
              </a:rPr>
              <a:t>| 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TextBox 9"/>
          <p:cNvSpPr txBox="1"/>
          <p:nvPr/>
        </p:nvSpPr>
        <p:spPr>
          <a:xfrm>
            <a:off x="12331" y="627310"/>
            <a:ext cx="10311884" cy="1384995"/>
          </a:xfrm>
          <a:prstGeom prst="rect">
            <a:avLst/>
          </a:prstGeom>
          <a:solidFill>
            <a:schemeClr val="bg1">
              <a:lumMod val="85000"/>
            </a:schemeClr>
          </a:solidFill>
        </p:spPr>
        <p:txBody>
          <a:bodyPr wrap="square" rtlCol="0">
            <a:spAutoFit/>
          </a:bodyPr>
          <a:lstStyle/>
          <a:p>
            <a:r>
              <a:rPr lang="en-US" altLang="zh-CN" sz="2000" b="1" dirty="0" smtClean="0">
                <a:solidFill>
                  <a:schemeClr val="accent2">
                    <a:lumMod val="75000"/>
                  </a:schemeClr>
                </a:solidFill>
              </a:rPr>
              <a:t>Subject 1</a:t>
            </a:r>
          </a:p>
          <a:p>
            <a:r>
              <a:rPr lang="zh-CN" altLang="en-US" sz="1600" dirty="0" smtClean="0"/>
              <a:t>采集设备：</a:t>
            </a:r>
            <a:r>
              <a:rPr lang="en-US" altLang="zh-CN" sz="1600" dirty="0" err="1" smtClean="0"/>
              <a:t>NeuroScan</a:t>
            </a:r>
            <a:r>
              <a:rPr lang="en-US" altLang="zh-CN" sz="1600" dirty="0" smtClean="0"/>
              <a:t>; </a:t>
            </a:r>
            <a:r>
              <a:rPr lang="zh-CN" altLang="en-US" sz="1600" dirty="0" smtClean="0"/>
              <a:t>采样频率</a:t>
            </a:r>
            <a:r>
              <a:rPr lang="zh-CN" altLang="en-US" sz="1600" dirty="0"/>
              <a:t>：</a:t>
            </a:r>
            <a:r>
              <a:rPr lang="en-US" altLang="zh-CN" sz="1600" dirty="0" smtClean="0"/>
              <a:t>1250Hz</a:t>
            </a:r>
            <a:r>
              <a:rPr lang="zh-CN" altLang="en-US" sz="1600" dirty="0" smtClean="0"/>
              <a:t>；</a:t>
            </a:r>
            <a:r>
              <a:rPr lang="en-US" altLang="zh-CN" sz="1600" dirty="0" smtClean="0"/>
              <a:t> </a:t>
            </a:r>
            <a:r>
              <a:rPr lang="zh-CN" altLang="en-US" sz="1600" dirty="0"/>
              <a:t>硬件带宽设置：</a:t>
            </a:r>
            <a:r>
              <a:rPr lang="en-US" altLang="zh-CN" sz="1600" dirty="0"/>
              <a:t>DC~200Hz </a:t>
            </a:r>
            <a:r>
              <a:rPr lang="zh-CN" altLang="en-US" sz="1600" dirty="0" smtClean="0"/>
              <a:t>；</a:t>
            </a:r>
            <a:r>
              <a:rPr lang="en-US" altLang="zh-CN" sz="1600" dirty="0" smtClean="0"/>
              <a:t> </a:t>
            </a:r>
            <a:r>
              <a:rPr lang="en-US" altLang="zh-CN" sz="1600" dirty="0"/>
              <a:t>50Hz</a:t>
            </a:r>
            <a:r>
              <a:rPr lang="zh-CN" altLang="en-US" sz="1600" dirty="0"/>
              <a:t>工频滤波。</a:t>
            </a:r>
          </a:p>
          <a:p>
            <a:r>
              <a:rPr lang="zh-CN" altLang="en-US" sz="1600" dirty="0" smtClean="0"/>
              <a:t>此组数据主要</a:t>
            </a:r>
            <a:r>
              <a:rPr lang="zh-CN" altLang="en-US" sz="1600" dirty="0"/>
              <a:t>看</a:t>
            </a:r>
            <a:r>
              <a:rPr lang="zh-CN" altLang="en-US" sz="1600" b="1" dirty="0">
                <a:solidFill>
                  <a:srgbClr val="FF0000"/>
                </a:solidFill>
              </a:rPr>
              <a:t>有提示和没有提示条件下</a:t>
            </a:r>
            <a:r>
              <a:rPr lang="zh-CN" altLang="en-US" sz="1600" dirty="0"/>
              <a:t>的</a:t>
            </a:r>
            <a:r>
              <a:rPr lang="en-US" altLang="zh-CN" sz="1600" dirty="0"/>
              <a:t>MRCP</a:t>
            </a:r>
            <a:r>
              <a:rPr lang="zh-CN" altLang="en-US" sz="1600" dirty="0"/>
              <a:t>。在有提示的情况下，屏幕首先出现</a:t>
            </a:r>
            <a:r>
              <a:rPr lang="en-US" altLang="zh-CN" sz="1600" dirty="0"/>
              <a:t>2s“</a:t>
            </a:r>
            <a:r>
              <a:rPr lang="zh-CN" altLang="en-US" sz="1600" dirty="0"/>
              <a:t>十”指示条，提示动作开始，然后出现</a:t>
            </a:r>
            <a:r>
              <a:rPr lang="en-US" altLang="zh-CN" sz="1600" dirty="0"/>
              <a:t>1.2s</a:t>
            </a:r>
            <a:r>
              <a:rPr lang="zh-CN" altLang="en-US" sz="1600" dirty="0"/>
              <a:t>的红色方块，此时受试者快速动作，当红色方块消失时，动作也随即停止。在没有提示的情况下，受试者随机间隔</a:t>
            </a:r>
            <a:r>
              <a:rPr lang="en-US" altLang="zh-CN" sz="1600" dirty="0"/>
              <a:t>5~10S</a:t>
            </a:r>
            <a:r>
              <a:rPr lang="zh-CN" altLang="en-US" sz="1600" dirty="0"/>
              <a:t>动作。</a:t>
            </a:r>
          </a:p>
        </p:txBody>
      </p:sp>
      <p:pic>
        <p:nvPicPr>
          <p:cNvPr id="11" name="图片 10"/>
          <p:cNvPicPr/>
          <p:nvPr/>
        </p:nvPicPr>
        <p:blipFill>
          <a:blip r:embed="rId3"/>
          <a:stretch>
            <a:fillRect/>
          </a:stretch>
        </p:blipFill>
        <p:spPr>
          <a:xfrm>
            <a:off x="5984464" y="2091906"/>
            <a:ext cx="5402993" cy="3989915"/>
          </a:xfrm>
          <a:prstGeom prst="rect">
            <a:avLst/>
          </a:prstGeom>
        </p:spPr>
      </p:pic>
      <p:sp>
        <p:nvSpPr>
          <p:cNvPr id="12" name="TextBox 11"/>
          <p:cNvSpPr txBox="1"/>
          <p:nvPr/>
        </p:nvSpPr>
        <p:spPr>
          <a:xfrm>
            <a:off x="2488050" y="6049920"/>
            <a:ext cx="1892568" cy="369332"/>
          </a:xfrm>
          <a:prstGeom prst="rect">
            <a:avLst/>
          </a:prstGeom>
          <a:noFill/>
        </p:spPr>
        <p:txBody>
          <a:bodyPr wrap="square" rtlCol="0">
            <a:spAutoFit/>
          </a:bodyPr>
          <a:lstStyle/>
          <a:p>
            <a:r>
              <a:rPr lang="en-US" altLang="zh-CN" dirty="0" smtClean="0"/>
              <a:t>Cue-right leg: </a:t>
            </a:r>
            <a:r>
              <a:rPr lang="en-US" altLang="zh-CN" dirty="0" err="1" smtClean="0"/>
              <a:t>Cz</a:t>
            </a:r>
            <a:endParaRPr lang="zh-CN" altLang="en-US" dirty="0"/>
          </a:p>
        </p:txBody>
      </p:sp>
      <p:sp>
        <p:nvSpPr>
          <p:cNvPr id="13" name="TextBox 12"/>
          <p:cNvSpPr txBox="1"/>
          <p:nvPr/>
        </p:nvSpPr>
        <p:spPr>
          <a:xfrm>
            <a:off x="8094943" y="6060546"/>
            <a:ext cx="2218641" cy="369332"/>
          </a:xfrm>
          <a:prstGeom prst="rect">
            <a:avLst/>
          </a:prstGeom>
          <a:noFill/>
        </p:spPr>
        <p:txBody>
          <a:bodyPr wrap="square" rtlCol="0">
            <a:spAutoFit/>
          </a:bodyPr>
          <a:lstStyle/>
          <a:p>
            <a:r>
              <a:rPr lang="en-US" altLang="zh-CN" dirty="0" err="1" smtClean="0"/>
              <a:t>Selfpace</a:t>
            </a:r>
            <a:r>
              <a:rPr lang="en-US" altLang="zh-CN" dirty="0" smtClean="0"/>
              <a:t>-right leg: </a:t>
            </a:r>
            <a:r>
              <a:rPr lang="en-US" altLang="zh-CN" dirty="0" err="1" smtClean="0"/>
              <a:t>Cz</a:t>
            </a:r>
            <a:endParaRPr lang="zh-CN" altLang="en-US" dirty="0"/>
          </a:p>
        </p:txBody>
      </p:sp>
      <p:pic>
        <p:nvPicPr>
          <p:cNvPr id="14" name="图片 13"/>
          <p:cNvPicPr/>
          <p:nvPr/>
        </p:nvPicPr>
        <p:blipFill>
          <a:blip r:embed="rId4"/>
          <a:stretch>
            <a:fillRect/>
          </a:stretch>
        </p:blipFill>
        <p:spPr>
          <a:xfrm>
            <a:off x="372139" y="2091906"/>
            <a:ext cx="5475768" cy="3989915"/>
          </a:xfrm>
          <a:prstGeom prst="rect">
            <a:avLst/>
          </a:prstGeom>
        </p:spPr>
      </p:pic>
      <p:sp>
        <p:nvSpPr>
          <p:cNvPr id="15" name="TextBox 14"/>
          <p:cNvSpPr txBox="1"/>
          <p:nvPr/>
        </p:nvSpPr>
        <p:spPr>
          <a:xfrm>
            <a:off x="9898912" y="6508165"/>
            <a:ext cx="2307274" cy="338554"/>
          </a:xfrm>
          <a:prstGeom prst="rect">
            <a:avLst/>
          </a:prstGeom>
          <a:noFill/>
        </p:spPr>
        <p:txBody>
          <a:bodyPr wrap="square" rtlCol="0">
            <a:spAutoFit/>
          </a:bodyPr>
          <a:lstStyle/>
          <a:p>
            <a:r>
              <a:rPr lang="en-US" altLang="zh-CN" sz="1600" b="1" dirty="0" smtClean="0">
                <a:latin typeface="Adobe 黑体 Std R" pitchFamily="34" charset="-122"/>
                <a:ea typeface="Adobe 黑体 Std R" pitchFamily="34" charset="-122"/>
              </a:rPr>
              <a:t>[</a:t>
            </a:r>
            <a:r>
              <a:rPr lang="en-US" altLang="zh-CN" sz="1600" b="1" dirty="0" smtClean="0">
                <a:solidFill>
                  <a:schemeClr val="accent2">
                    <a:lumMod val="75000"/>
                  </a:schemeClr>
                </a:solidFill>
                <a:latin typeface="Adobe 黑体 Std R" pitchFamily="34" charset="-122"/>
                <a:ea typeface="Adobe 黑体 Std R" pitchFamily="34" charset="-122"/>
              </a:rPr>
              <a:t>Source: </a:t>
            </a:r>
            <a:r>
              <a:rPr lang="en-US" altLang="zh-CN" sz="1600" b="1" dirty="0" smtClean="0">
                <a:latin typeface="Adobe 黑体 Std R" pitchFamily="34" charset="-122"/>
                <a:ea typeface="Adobe 黑体 Std R" pitchFamily="34" charset="-122"/>
              </a:rPr>
              <a:t>SJTU BCI Lab]</a:t>
            </a:r>
            <a:endParaRPr lang="en-US" altLang="zh-CN" sz="1600" b="1" dirty="0">
              <a:latin typeface="Adobe 黑体 Std R" pitchFamily="34" charset="-122"/>
              <a:ea typeface="Adobe 黑体 Std R" pitchFamily="34" charset="-122"/>
            </a:endParaRPr>
          </a:p>
        </p:txBody>
      </p:sp>
    </p:spTree>
    <p:extLst>
      <p:ext uri="{BB962C8B-B14F-4D97-AF65-F5344CB8AC3E}">
        <p14:creationId xmlns:p14="http://schemas.microsoft.com/office/powerpoint/2010/main" val="3518416167"/>
      </p:ext>
    </p:extLst>
  </p:cSld>
  <p:clrMapOvr>
    <a:masterClrMapping/>
  </p:clrMapOvr>
  <p:transition spd="slow">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a:t>
            </a:r>
            <a:r>
              <a:rPr lang="en-US" altLang="zh-CN" sz="2400" b="1" dirty="0" smtClean="0">
                <a:solidFill>
                  <a:schemeClr val="bg1"/>
                </a:solidFill>
              </a:rPr>
              <a:t>| MRCP </a:t>
            </a:r>
            <a:r>
              <a:rPr lang="en-US" altLang="zh-CN" sz="2400" b="1" dirty="0" smtClean="0">
                <a:solidFill>
                  <a:schemeClr val="bg1">
                    <a:lumMod val="50000"/>
                  </a:schemeClr>
                </a:solidFill>
              </a:rPr>
              <a:t>| 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TextBox 9"/>
          <p:cNvSpPr txBox="1"/>
          <p:nvPr/>
        </p:nvSpPr>
        <p:spPr>
          <a:xfrm>
            <a:off x="12331" y="627310"/>
            <a:ext cx="10311884" cy="1138773"/>
          </a:xfrm>
          <a:prstGeom prst="rect">
            <a:avLst/>
          </a:prstGeom>
          <a:solidFill>
            <a:schemeClr val="bg1">
              <a:lumMod val="85000"/>
            </a:schemeClr>
          </a:solidFill>
        </p:spPr>
        <p:txBody>
          <a:bodyPr wrap="square" rtlCol="0">
            <a:spAutoFit/>
          </a:bodyPr>
          <a:lstStyle/>
          <a:p>
            <a:r>
              <a:rPr lang="en-US" altLang="zh-CN" sz="2000" b="1" dirty="0" smtClean="0">
                <a:solidFill>
                  <a:schemeClr val="accent2">
                    <a:lumMod val="75000"/>
                  </a:schemeClr>
                </a:solidFill>
              </a:rPr>
              <a:t>Subject 2</a:t>
            </a:r>
          </a:p>
          <a:p>
            <a:r>
              <a:rPr lang="zh-CN" altLang="en-US" sz="1600" dirty="0"/>
              <a:t>采集设备：</a:t>
            </a:r>
            <a:r>
              <a:rPr lang="en-US" altLang="zh-CN" sz="1600" dirty="0"/>
              <a:t>Brain </a:t>
            </a:r>
            <a:r>
              <a:rPr lang="en-US" altLang="zh-CN" sz="1600" dirty="0" smtClean="0"/>
              <a:t>Product; </a:t>
            </a:r>
            <a:r>
              <a:rPr lang="zh-CN" altLang="en-US" sz="1600" dirty="0" smtClean="0"/>
              <a:t>采样频率：</a:t>
            </a:r>
            <a:r>
              <a:rPr lang="en-US" altLang="zh-CN" sz="1600" dirty="0"/>
              <a:t>1000Hz; 50Hz</a:t>
            </a:r>
            <a:r>
              <a:rPr lang="zh-CN" altLang="en-US" sz="1600" dirty="0"/>
              <a:t>凹陷滤波</a:t>
            </a:r>
            <a:r>
              <a:rPr lang="en-US" altLang="zh-CN" sz="1600" dirty="0"/>
              <a:t>; DC</a:t>
            </a:r>
            <a:r>
              <a:rPr lang="zh-CN" altLang="en-US" sz="1600" dirty="0"/>
              <a:t>模</a:t>
            </a:r>
            <a:r>
              <a:rPr lang="en-US" altLang="zh-CN" sz="1600" dirty="0"/>
              <a:t>; </a:t>
            </a:r>
            <a:r>
              <a:rPr lang="en-US" altLang="zh-CN" sz="1600" dirty="0" err="1"/>
              <a:t>FPz</a:t>
            </a:r>
            <a:r>
              <a:rPr lang="en-US" altLang="zh-CN" sz="1600" dirty="0"/>
              <a:t>(end); TP9,PT10(reference</a:t>
            </a:r>
            <a:r>
              <a:rPr lang="en-US" altLang="zh-CN" sz="1600" dirty="0" smtClean="0"/>
              <a:t>)</a:t>
            </a:r>
          </a:p>
          <a:p>
            <a:r>
              <a:rPr lang="zh-CN" altLang="en-US" sz="1600" dirty="0"/>
              <a:t>此组数据</a:t>
            </a:r>
            <a:r>
              <a:rPr lang="zh-CN" altLang="en-US" sz="1600" dirty="0" smtClean="0"/>
              <a:t>主要观测</a:t>
            </a:r>
            <a:r>
              <a:rPr lang="zh-CN" altLang="en-US" sz="1600" b="1" dirty="0" smtClean="0">
                <a:solidFill>
                  <a:srgbClr val="FF0000"/>
                </a:solidFill>
              </a:rPr>
              <a:t>实际运动及想象运动</a:t>
            </a:r>
            <a:r>
              <a:rPr lang="zh-CN" altLang="en-US" sz="1600" dirty="0" smtClean="0"/>
              <a:t>状态下的</a:t>
            </a:r>
            <a:r>
              <a:rPr lang="en-US" altLang="zh-CN" sz="1600" dirty="0"/>
              <a:t>MRCP</a:t>
            </a:r>
            <a:r>
              <a:rPr lang="zh-CN" altLang="en-US" sz="1600" dirty="0"/>
              <a:t>。在有提示的情况下，屏幕首先出现</a:t>
            </a:r>
            <a:r>
              <a:rPr lang="en-US" altLang="zh-CN" sz="1600" dirty="0"/>
              <a:t>2s“</a:t>
            </a:r>
            <a:r>
              <a:rPr lang="zh-CN" altLang="en-US" sz="1600" dirty="0"/>
              <a:t>十”指示条，提示动作开始，然后出现</a:t>
            </a:r>
            <a:r>
              <a:rPr lang="en-US" altLang="zh-CN" sz="1600" dirty="0"/>
              <a:t>1.2s</a:t>
            </a:r>
            <a:r>
              <a:rPr lang="zh-CN" altLang="en-US" sz="1600" dirty="0"/>
              <a:t>的红色方块，此时受试者快速动作，当红色方块消失时，动作也随即停止。</a:t>
            </a:r>
          </a:p>
        </p:txBody>
      </p:sp>
      <p:sp>
        <p:nvSpPr>
          <p:cNvPr id="12" name="TextBox 11"/>
          <p:cNvSpPr txBox="1"/>
          <p:nvPr/>
        </p:nvSpPr>
        <p:spPr>
          <a:xfrm>
            <a:off x="2222235" y="6028647"/>
            <a:ext cx="2254071" cy="369332"/>
          </a:xfrm>
          <a:prstGeom prst="rect">
            <a:avLst/>
          </a:prstGeom>
          <a:noFill/>
        </p:spPr>
        <p:txBody>
          <a:bodyPr wrap="square" rtlCol="0">
            <a:spAutoFit/>
          </a:bodyPr>
          <a:lstStyle/>
          <a:p>
            <a:r>
              <a:rPr lang="en-US" altLang="zh-CN" dirty="0" smtClean="0"/>
              <a:t>Left leg real motion</a:t>
            </a:r>
            <a:endParaRPr lang="zh-CN" altLang="en-US" dirty="0"/>
          </a:p>
        </p:txBody>
      </p:sp>
      <p:sp>
        <p:nvSpPr>
          <p:cNvPr id="13" name="TextBox 12"/>
          <p:cNvSpPr txBox="1"/>
          <p:nvPr/>
        </p:nvSpPr>
        <p:spPr>
          <a:xfrm>
            <a:off x="8094943" y="6060546"/>
            <a:ext cx="2697104" cy="369332"/>
          </a:xfrm>
          <a:prstGeom prst="rect">
            <a:avLst/>
          </a:prstGeom>
          <a:noFill/>
        </p:spPr>
        <p:txBody>
          <a:bodyPr wrap="square" rtlCol="0">
            <a:spAutoFit/>
          </a:bodyPr>
          <a:lstStyle/>
          <a:p>
            <a:r>
              <a:rPr lang="en-US" altLang="zh-CN" dirty="0" smtClean="0"/>
              <a:t>Left leg motor imagery</a:t>
            </a:r>
            <a:endParaRPr lang="zh-CN" altLang="en-US" dirty="0"/>
          </a:p>
        </p:txBody>
      </p:sp>
      <p:sp>
        <p:nvSpPr>
          <p:cNvPr id="15" name="TextBox 14"/>
          <p:cNvSpPr txBox="1"/>
          <p:nvPr/>
        </p:nvSpPr>
        <p:spPr>
          <a:xfrm>
            <a:off x="9898912" y="6508165"/>
            <a:ext cx="2307274" cy="338554"/>
          </a:xfrm>
          <a:prstGeom prst="rect">
            <a:avLst/>
          </a:prstGeom>
          <a:noFill/>
        </p:spPr>
        <p:txBody>
          <a:bodyPr wrap="square" rtlCol="0">
            <a:spAutoFit/>
          </a:bodyPr>
          <a:lstStyle/>
          <a:p>
            <a:r>
              <a:rPr lang="en-US" altLang="zh-CN" sz="1600" b="1" dirty="0" smtClean="0">
                <a:latin typeface="Adobe 黑体 Std R" pitchFamily="34" charset="-122"/>
                <a:ea typeface="Adobe 黑体 Std R" pitchFamily="34" charset="-122"/>
              </a:rPr>
              <a:t>[</a:t>
            </a:r>
            <a:r>
              <a:rPr lang="en-US" altLang="zh-CN" sz="1600" b="1" dirty="0" smtClean="0">
                <a:solidFill>
                  <a:schemeClr val="accent2">
                    <a:lumMod val="75000"/>
                  </a:schemeClr>
                </a:solidFill>
                <a:latin typeface="Adobe 黑体 Std R" pitchFamily="34" charset="-122"/>
                <a:ea typeface="Adobe 黑体 Std R" pitchFamily="34" charset="-122"/>
              </a:rPr>
              <a:t>Source: </a:t>
            </a:r>
            <a:r>
              <a:rPr lang="en-US" altLang="zh-CN" sz="1600" b="1" dirty="0" smtClean="0">
                <a:latin typeface="Adobe 黑体 Std R" pitchFamily="34" charset="-122"/>
                <a:ea typeface="Adobe 黑体 Std R" pitchFamily="34" charset="-122"/>
              </a:rPr>
              <a:t>SJTU BCI Lab]</a:t>
            </a:r>
            <a:endParaRPr lang="en-US" altLang="zh-CN" sz="1600" b="1" dirty="0">
              <a:latin typeface="Adobe 黑体 Std R" pitchFamily="34" charset="-122"/>
              <a:ea typeface="Adobe 黑体 Std R" pitchFamily="34" charset="-122"/>
            </a:endParaRPr>
          </a:p>
        </p:txBody>
      </p:sp>
      <p:pic>
        <p:nvPicPr>
          <p:cNvPr id="16" name="图片 15"/>
          <p:cNvPicPr/>
          <p:nvPr/>
        </p:nvPicPr>
        <p:blipFill>
          <a:blip r:embed="rId3"/>
          <a:stretch>
            <a:fillRect/>
          </a:stretch>
        </p:blipFill>
        <p:spPr>
          <a:xfrm>
            <a:off x="612775" y="1957469"/>
            <a:ext cx="5128806" cy="3898214"/>
          </a:xfrm>
          <a:prstGeom prst="rect">
            <a:avLst/>
          </a:prstGeom>
        </p:spPr>
      </p:pic>
      <p:pic>
        <p:nvPicPr>
          <p:cNvPr id="17" name="图片 16"/>
          <p:cNvPicPr/>
          <p:nvPr/>
        </p:nvPicPr>
        <p:blipFill>
          <a:blip r:embed="rId4"/>
          <a:stretch>
            <a:fillRect/>
          </a:stretch>
        </p:blipFill>
        <p:spPr>
          <a:xfrm>
            <a:off x="6096000" y="1957470"/>
            <a:ext cx="5121350" cy="3898214"/>
          </a:xfrm>
          <a:prstGeom prst="rect">
            <a:avLst/>
          </a:prstGeom>
        </p:spPr>
      </p:pic>
    </p:spTree>
    <p:extLst>
      <p:ext uri="{BB962C8B-B14F-4D97-AF65-F5344CB8AC3E}">
        <p14:creationId xmlns:p14="http://schemas.microsoft.com/office/powerpoint/2010/main" val="2448348649"/>
      </p:ext>
    </p:extLst>
  </p:cSld>
  <p:clrMapOvr>
    <a:masterClrMapping/>
  </p:clrMapOvr>
  <p:transition spd="slow">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a:t>
            </a:r>
            <a:r>
              <a:rPr lang="en-US" altLang="zh-CN" sz="2400" b="1" dirty="0" smtClean="0">
                <a:solidFill>
                  <a:schemeClr val="bg1"/>
                </a:solidFill>
              </a:rPr>
              <a:t>| MRCP </a:t>
            </a:r>
            <a:r>
              <a:rPr lang="en-US" altLang="zh-CN" sz="2400" b="1" dirty="0" smtClean="0">
                <a:solidFill>
                  <a:schemeClr val="bg1">
                    <a:lumMod val="50000"/>
                  </a:schemeClr>
                </a:solidFill>
              </a:rPr>
              <a:t>| 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TextBox 9"/>
          <p:cNvSpPr txBox="1"/>
          <p:nvPr/>
        </p:nvSpPr>
        <p:spPr>
          <a:xfrm>
            <a:off x="12331" y="627310"/>
            <a:ext cx="2421872" cy="707886"/>
          </a:xfrm>
          <a:prstGeom prst="rect">
            <a:avLst/>
          </a:prstGeom>
          <a:solidFill>
            <a:schemeClr val="bg1">
              <a:lumMod val="85000"/>
            </a:schemeClr>
          </a:solidFill>
        </p:spPr>
        <p:txBody>
          <a:bodyPr wrap="square" rtlCol="0">
            <a:spAutoFit/>
          </a:bodyPr>
          <a:lstStyle/>
          <a:p>
            <a:r>
              <a:rPr lang="en-US" altLang="zh-CN" sz="2000" b="1" dirty="0" smtClean="0">
                <a:solidFill>
                  <a:schemeClr val="accent2">
                    <a:lumMod val="75000"/>
                  </a:schemeClr>
                </a:solidFill>
              </a:rPr>
              <a:t>Subject 2</a:t>
            </a:r>
          </a:p>
          <a:p>
            <a:r>
              <a:rPr lang="en-US" altLang="zh-CN" sz="2000" dirty="0" smtClean="0"/>
              <a:t>Right leg real motion</a:t>
            </a:r>
            <a:endParaRPr lang="zh-CN" altLang="en-US" sz="1600" dirty="0"/>
          </a:p>
        </p:txBody>
      </p:sp>
      <p:sp>
        <p:nvSpPr>
          <p:cNvPr id="15" name="TextBox 14"/>
          <p:cNvSpPr txBox="1"/>
          <p:nvPr/>
        </p:nvSpPr>
        <p:spPr>
          <a:xfrm>
            <a:off x="9898912" y="6508165"/>
            <a:ext cx="2307274" cy="338554"/>
          </a:xfrm>
          <a:prstGeom prst="rect">
            <a:avLst/>
          </a:prstGeom>
          <a:noFill/>
        </p:spPr>
        <p:txBody>
          <a:bodyPr wrap="square" rtlCol="0">
            <a:spAutoFit/>
          </a:bodyPr>
          <a:lstStyle/>
          <a:p>
            <a:r>
              <a:rPr lang="en-US" altLang="zh-CN" sz="1600" b="1" dirty="0" smtClean="0">
                <a:latin typeface="Adobe 黑体 Std R" pitchFamily="34" charset="-122"/>
                <a:ea typeface="Adobe 黑体 Std R" pitchFamily="34" charset="-122"/>
              </a:rPr>
              <a:t>[</a:t>
            </a:r>
            <a:r>
              <a:rPr lang="en-US" altLang="zh-CN" sz="1600" b="1" dirty="0" smtClean="0">
                <a:solidFill>
                  <a:schemeClr val="accent2">
                    <a:lumMod val="75000"/>
                  </a:schemeClr>
                </a:solidFill>
                <a:latin typeface="Adobe 黑体 Std R" pitchFamily="34" charset="-122"/>
                <a:ea typeface="Adobe 黑体 Std R" pitchFamily="34" charset="-122"/>
              </a:rPr>
              <a:t>Source: </a:t>
            </a:r>
            <a:r>
              <a:rPr lang="en-US" altLang="zh-CN" sz="1600" b="1" dirty="0" smtClean="0">
                <a:latin typeface="Adobe 黑体 Std R" pitchFamily="34" charset="-122"/>
                <a:ea typeface="Adobe 黑体 Std R" pitchFamily="34" charset="-122"/>
              </a:rPr>
              <a:t>SJTU BCI Lab]</a:t>
            </a:r>
            <a:endParaRPr lang="en-US" altLang="zh-CN" sz="1600" b="1" dirty="0">
              <a:latin typeface="Adobe 黑体 Std R" pitchFamily="34" charset="-122"/>
              <a:ea typeface="Adobe 黑体 Std R" pitchFamily="34" charset="-122"/>
            </a:endParaRPr>
          </a:p>
        </p:txBody>
      </p:sp>
      <p:pic>
        <p:nvPicPr>
          <p:cNvPr id="307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1230" y="1566457"/>
            <a:ext cx="8677275" cy="160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9000" y="3239980"/>
            <a:ext cx="8763000" cy="1581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9475" y="4821130"/>
            <a:ext cx="8772525" cy="160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3668232" y="1566457"/>
            <a:ext cx="503664" cy="461665"/>
          </a:xfrm>
          <a:prstGeom prst="rect">
            <a:avLst/>
          </a:prstGeom>
          <a:solidFill>
            <a:srgbClr val="FF0000"/>
          </a:solidFill>
        </p:spPr>
        <p:txBody>
          <a:bodyPr wrap="none" rtlCol="0">
            <a:spAutoFit/>
          </a:bodyPr>
          <a:lstStyle/>
          <a:p>
            <a:r>
              <a:rPr lang="en-US" altLang="zh-CN" sz="2400" b="1" dirty="0" smtClean="0"/>
              <a:t>C3</a:t>
            </a:r>
            <a:endParaRPr lang="zh-CN" altLang="en-US" sz="2400" b="1" dirty="0"/>
          </a:p>
        </p:txBody>
      </p:sp>
      <p:sp>
        <p:nvSpPr>
          <p:cNvPr id="19" name="TextBox 18"/>
          <p:cNvSpPr txBox="1"/>
          <p:nvPr/>
        </p:nvSpPr>
        <p:spPr>
          <a:xfrm>
            <a:off x="8133907" y="1566456"/>
            <a:ext cx="503664" cy="461665"/>
          </a:xfrm>
          <a:prstGeom prst="rect">
            <a:avLst/>
          </a:prstGeom>
          <a:solidFill>
            <a:srgbClr val="FF0000"/>
          </a:solidFill>
        </p:spPr>
        <p:txBody>
          <a:bodyPr wrap="none" rtlCol="0">
            <a:spAutoFit/>
          </a:bodyPr>
          <a:lstStyle/>
          <a:p>
            <a:r>
              <a:rPr lang="en-US" altLang="zh-CN" sz="2400" b="1" dirty="0" smtClean="0"/>
              <a:t>C4</a:t>
            </a:r>
            <a:endParaRPr lang="zh-CN" altLang="en-US" sz="2400" b="1" dirty="0"/>
          </a:p>
        </p:txBody>
      </p:sp>
      <p:sp>
        <p:nvSpPr>
          <p:cNvPr id="20" name="TextBox 19"/>
          <p:cNvSpPr txBox="1"/>
          <p:nvPr/>
        </p:nvSpPr>
        <p:spPr>
          <a:xfrm>
            <a:off x="3668232" y="3239980"/>
            <a:ext cx="642484" cy="461665"/>
          </a:xfrm>
          <a:prstGeom prst="rect">
            <a:avLst/>
          </a:prstGeom>
          <a:solidFill>
            <a:srgbClr val="FF0000"/>
          </a:solidFill>
        </p:spPr>
        <p:txBody>
          <a:bodyPr wrap="none" rtlCol="0">
            <a:spAutoFit/>
          </a:bodyPr>
          <a:lstStyle/>
          <a:p>
            <a:r>
              <a:rPr lang="en-US" altLang="zh-CN" sz="2400" b="1" dirty="0" smtClean="0"/>
              <a:t>FC1</a:t>
            </a:r>
            <a:endParaRPr lang="zh-CN" altLang="en-US" sz="2400" b="1" dirty="0"/>
          </a:p>
        </p:txBody>
      </p:sp>
      <p:sp>
        <p:nvSpPr>
          <p:cNvPr id="21" name="TextBox 20"/>
          <p:cNvSpPr txBox="1"/>
          <p:nvPr/>
        </p:nvSpPr>
        <p:spPr>
          <a:xfrm>
            <a:off x="8130557" y="3239980"/>
            <a:ext cx="642484" cy="461665"/>
          </a:xfrm>
          <a:prstGeom prst="rect">
            <a:avLst/>
          </a:prstGeom>
          <a:solidFill>
            <a:srgbClr val="FF0000"/>
          </a:solidFill>
        </p:spPr>
        <p:txBody>
          <a:bodyPr wrap="none" rtlCol="0">
            <a:spAutoFit/>
          </a:bodyPr>
          <a:lstStyle/>
          <a:p>
            <a:r>
              <a:rPr lang="en-US" altLang="zh-CN" sz="2400" b="1" dirty="0" smtClean="0"/>
              <a:t>FC2</a:t>
            </a:r>
            <a:endParaRPr lang="zh-CN" altLang="en-US" sz="2400" b="1" dirty="0"/>
          </a:p>
        </p:txBody>
      </p:sp>
      <p:sp>
        <p:nvSpPr>
          <p:cNvPr id="22" name="TextBox 21"/>
          <p:cNvSpPr txBox="1"/>
          <p:nvPr/>
        </p:nvSpPr>
        <p:spPr>
          <a:xfrm>
            <a:off x="3668232" y="4850077"/>
            <a:ext cx="667170" cy="461665"/>
          </a:xfrm>
          <a:prstGeom prst="rect">
            <a:avLst/>
          </a:prstGeom>
          <a:solidFill>
            <a:srgbClr val="FF0000"/>
          </a:solidFill>
        </p:spPr>
        <p:txBody>
          <a:bodyPr wrap="none" rtlCol="0">
            <a:spAutoFit/>
          </a:bodyPr>
          <a:lstStyle/>
          <a:p>
            <a:r>
              <a:rPr lang="en-US" altLang="zh-CN" sz="2400" b="1" dirty="0" smtClean="0"/>
              <a:t>CP1</a:t>
            </a:r>
            <a:endParaRPr lang="zh-CN" altLang="en-US" sz="2400" b="1" dirty="0"/>
          </a:p>
        </p:txBody>
      </p:sp>
      <p:sp>
        <p:nvSpPr>
          <p:cNvPr id="23" name="TextBox 22"/>
          <p:cNvSpPr txBox="1"/>
          <p:nvPr/>
        </p:nvSpPr>
        <p:spPr>
          <a:xfrm>
            <a:off x="8169738" y="4850077"/>
            <a:ext cx="667170" cy="461665"/>
          </a:xfrm>
          <a:prstGeom prst="rect">
            <a:avLst/>
          </a:prstGeom>
          <a:solidFill>
            <a:srgbClr val="FF0000"/>
          </a:solidFill>
        </p:spPr>
        <p:txBody>
          <a:bodyPr wrap="none" rtlCol="0">
            <a:spAutoFit/>
          </a:bodyPr>
          <a:lstStyle/>
          <a:p>
            <a:r>
              <a:rPr lang="en-US" altLang="zh-CN" sz="2400" b="1" dirty="0" smtClean="0"/>
              <a:t>CP2</a:t>
            </a:r>
            <a:endParaRPr lang="zh-CN" altLang="en-US" sz="2400" b="1" dirty="0"/>
          </a:p>
        </p:txBody>
      </p:sp>
      <p:pic>
        <p:nvPicPr>
          <p:cNvPr id="3080"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331" y="1935086"/>
            <a:ext cx="3494978" cy="3549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TextBox 24"/>
          <p:cNvSpPr txBox="1"/>
          <p:nvPr/>
        </p:nvSpPr>
        <p:spPr>
          <a:xfrm>
            <a:off x="949647" y="3672907"/>
            <a:ext cx="503664" cy="461665"/>
          </a:xfrm>
          <a:prstGeom prst="rect">
            <a:avLst/>
          </a:prstGeom>
          <a:solidFill>
            <a:srgbClr val="FF0000"/>
          </a:solidFill>
        </p:spPr>
        <p:txBody>
          <a:bodyPr wrap="none" rtlCol="0">
            <a:spAutoFit/>
          </a:bodyPr>
          <a:lstStyle/>
          <a:p>
            <a:r>
              <a:rPr lang="en-US" altLang="zh-CN" sz="2400" b="1" dirty="0" smtClean="0"/>
              <a:t>C3</a:t>
            </a:r>
            <a:endParaRPr lang="zh-CN" altLang="en-US" sz="2400" b="1" dirty="0"/>
          </a:p>
        </p:txBody>
      </p:sp>
      <p:sp>
        <p:nvSpPr>
          <p:cNvPr id="26" name="TextBox 25"/>
          <p:cNvSpPr txBox="1"/>
          <p:nvPr/>
        </p:nvSpPr>
        <p:spPr>
          <a:xfrm>
            <a:off x="2062717" y="3676377"/>
            <a:ext cx="503664" cy="461665"/>
          </a:xfrm>
          <a:prstGeom prst="rect">
            <a:avLst/>
          </a:prstGeom>
          <a:solidFill>
            <a:srgbClr val="FF0000"/>
          </a:solidFill>
        </p:spPr>
        <p:txBody>
          <a:bodyPr wrap="none" rtlCol="0">
            <a:spAutoFit/>
          </a:bodyPr>
          <a:lstStyle/>
          <a:p>
            <a:r>
              <a:rPr lang="en-US" altLang="zh-CN" sz="2400" b="1" dirty="0" smtClean="0"/>
              <a:t>C4</a:t>
            </a:r>
            <a:endParaRPr lang="zh-CN" altLang="en-US" sz="2400" b="1" dirty="0"/>
          </a:p>
        </p:txBody>
      </p:sp>
      <p:sp>
        <p:nvSpPr>
          <p:cNvPr id="28" name="TextBox 27"/>
          <p:cNvSpPr txBox="1"/>
          <p:nvPr/>
        </p:nvSpPr>
        <p:spPr>
          <a:xfrm>
            <a:off x="1096070" y="3155698"/>
            <a:ext cx="642484" cy="461665"/>
          </a:xfrm>
          <a:prstGeom prst="rect">
            <a:avLst/>
          </a:prstGeom>
          <a:solidFill>
            <a:srgbClr val="FF0000"/>
          </a:solidFill>
        </p:spPr>
        <p:txBody>
          <a:bodyPr wrap="none" rtlCol="0">
            <a:spAutoFit/>
          </a:bodyPr>
          <a:lstStyle/>
          <a:p>
            <a:r>
              <a:rPr lang="en-US" altLang="zh-CN" sz="2400" b="1" dirty="0" smtClean="0"/>
              <a:t>FC1</a:t>
            </a:r>
            <a:endParaRPr lang="zh-CN" altLang="en-US" sz="2400" b="1" dirty="0"/>
          </a:p>
        </p:txBody>
      </p:sp>
      <p:sp>
        <p:nvSpPr>
          <p:cNvPr id="29" name="TextBox 28"/>
          <p:cNvSpPr txBox="1"/>
          <p:nvPr/>
        </p:nvSpPr>
        <p:spPr>
          <a:xfrm>
            <a:off x="1791719" y="3158649"/>
            <a:ext cx="642484" cy="461665"/>
          </a:xfrm>
          <a:prstGeom prst="rect">
            <a:avLst/>
          </a:prstGeom>
          <a:solidFill>
            <a:srgbClr val="FF0000"/>
          </a:solidFill>
        </p:spPr>
        <p:txBody>
          <a:bodyPr wrap="none" rtlCol="0">
            <a:spAutoFit/>
          </a:bodyPr>
          <a:lstStyle/>
          <a:p>
            <a:r>
              <a:rPr lang="en-US" altLang="zh-CN" sz="2400" b="1" dirty="0" smtClean="0"/>
              <a:t>FC2</a:t>
            </a:r>
            <a:endParaRPr lang="zh-CN" altLang="en-US" sz="2400" b="1" dirty="0"/>
          </a:p>
        </p:txBody>
      </p:sp>
      <p:sp>
        <p:nvSpPr>
          <p:cNvPr id="30" name="TextBox 29"/>
          <p:cNvSpPr txBox="1"/>
          <p:nvPr/>
        </p:nvSpPr>
        <p:spPr>
          <a:xfrm>
            <a:off x="1083727" y="4169941"/>
            <a:ext cx="667170" cy="461665"/>
          </a:xfrm>
          <a:prstGeom prst="rect">
            <a:avLst/>
          </a:prstGeom>
          <a:solidFill>
            <a:srgbClr val="FF0000"/>
          </a:solidFill>
        </p:spPr>
        <p:txBody>
          <a:bodyPr wrap="none" rtlCol="0">
            <a:spAutoFit/>
          </a:bodyPr>
          <a:lstStyle/>
          <a:p>
            <a:r>
              <a:rPr lang="en-US" altLang="zh-CN" sz="2400" b="1" dirty="0" smtClean="0"/>
              <a:t>CP1</a:t>
            </a:r>
            <a:endParaRPr lang="zh-CN" altLang="en-US" sz="2400" b="1" dirty="0"/>
          </a:p>
        </p:txBody>
      </p:sp>
      <p:sp>
        <p:nvSpPr>
          <p:cNvPr id="31" name="TextBox 30"/>
          <p:cNvSpPr txBox="1"/>
          <p:nvPr/>
        </p:nvSpPr>
        <p:spPr>
          <a:xfrm>
            <a:off x="1791719" y="4182203"/>
            <a:ext cx="667170" cy="461665"/>
          </a:xfrm>
          <a:prstGeom prst="rect">
            <a:avLst/>
          </a:prstGeom>
          <a:solidFill>
            <a:srgbClr val="FF0000"/>
          </a:solidFill>
        </p:spPr>
        <p:txBody>
          <a:bodyPr wrap="none" rtlCol="0">
            <a:spAutoFit/>
          </a:bodyPr>
          <a:lstStyle/>
          <a:p>
            <a:r>
              <a:rPr lang="en-US" altLang="zh-CN" sz="2400" b="1" dirty="0" smtClean="0"/>
              <a:t>CP2</a:t>
            </a:r>
            <a:endParaRPr lang="zh-CN" altLang="en-US" sz="2400" b="1" dirty="0"/>
          </a:p>
        </p:txBody>
      </p:sp>
    </p:spTree>
    <p:extLst>
      <p:ext uri="{BB962C8B-B14F-4D97-AF65-F5344CB8AC3E}">
        <p14:creationId xmlns:p14="http://schemas.microsoft.com/office/powerpoint/2010/main" val="928418051"/>
      </p:ext>
    </p:extLst>
  </p:cSld>
  <p:clrMapOvr>
    <a:masterClrMapping/>
  </p:clrMapOvr>
  <p:transition spd="slow">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a:t>
            </a:r>
            <a:r>
              <a:rPr lang="en-US" altLang="zh-CN" sz="2400" b="1" dirty="0" smtClean="0">
                <a:solidFill>
                  <a:schemeClr val="bg1"/>
                </a:solidFill>
              </a:rPr>
              <a:t>| MRCP </a:t>
            </a:r>
            <a:r>
              <a:rPr lang="en-US" altLang="zh-CN" sz="2400" b="1" dirty="0" smtClean="0">
                <a:solidFill>
                  <a:schemeClr val="bg1">
                    <a:lumMod val="50000"/>
                  </a:schemeClr>
                </a:solidFill>
              </a:rPr>
              <a:t>| 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TextBox 14"/>
          <p:cNvSpPr txBox="1"/>
          <p:nvPr/>
        </p:nvSpPr>
        <p:spPr>
          <a:xfrm>
            <a:off x="9898912" y="6508165"/>
            <a:ext cx="2307274" cy="338554"/>
          </a:xfrm>
          <a:prstGeom prst="rect">
            <a:avLst/>
          </a:prstGeom>
          <a:noFill/>
        </p:spPr>
        <p:txBody>
          <a:bodyPr wrap="square" rtlCol="0">
            <a:spAutoFit/>
          </a:bodyPr>
          <a:lstStyle/>
          <a:p>
            <a:r>
              <a:rPr lang="en-US" altLang="zh-CN" sz="1600" b="1" dirty="0" smtClean="0">
                <a:latin typeface="Adobe 黑体 Std R" pitchFamily="34" charset="-122"/>
                <a:ea typeface="Adobe 黑体 Std R" pitchFamily="34" charset="-122"/>
              </a:rPr>
              <a:t>[</a:t>
            </a:r>
            <a:r>
              <a:rPr lang="en-US" altLang="zh-CN" sz="1600" b="1" dirty="0" smtClean="0">
                <a:solidFill>
                  <a:schemeClr val="accent2">
                    <a:lumMod val="75000"/>
                  </a:schemeClr>
                </a:solidFill>
                <a:latin typeface="Adobe 黑体 Std R" pitchFamily="34" charset="-122"/>
                <a:ea typeface="Adobe 黑体 Std R" pitchFamily="34" charset="-122"/>
              </a:rPr>
              <a:t>Source: </a:t>
            </a:r>
            <a:r>
              <a:rPr lang="en-US" altLang="zh-CN" sz="1600" b="1" dirty="0" smtClean="0">
                <a:latin typeface="Adobe 黑体 Std R" pitchFamily="34" charset="-122"/>
                <a:ea typeface="Adobe 黑体 Std R" pitchFamily="34" charset="-122"/>
              </a:rPr>
              <a:t>SJTU BCI Lab]</a:t>
            </a:r>
            <a:endParaRPr lang="en-US" altLang="zh-CN" sz="1600" b="1" dirty="0">
              <a:latin typeface="Adobe 黑体 Std R" pitchFamily="34" charset="-122"/>
              <a:ea typeface="Adobe 黑体 Std R" pitchFamily="34" charset="-122"/>
            </a:endParaRPr>
          </a:p>
        </p:txBody>
      </p:sp>
      <p:sp>
        <p:nvSpPr>
          <p:cNvPr id="24" name="TextBox 23"/>
          <p:cNvSpPr txBox="1"/>
          <p:nvPr/>
        </p:nvSpPr>
        <p:spPr>
          <a:xfrm>
            <a:off x="12331" y="627310"/>
            <a:ext cx="10311884" cy="1138773"/>
          </a:xfrm>
          <a:prstGeom prst="rect">
            <a:avLst/>
          </a:prstGeom>
          <a:solidFill>
            <a:schemeClr val="bg1">
              <a:lumMod val="85000"/>
            </a:schemeClr>
          </a:solidFill>
        </p:spPr>
        <p:txBody>
          <a:bodyPr wrap="square" rtlCol="0">
            <a:spAutoFit/>
          </a:bodyPr>
          <a:lstStyle/>
          <a:p>
            <a:r>
              <a:rPr lang="en-US" altLang="zh-CN" sz="2000" b="1" dirty="0" smtClean="0">
                <a:solidFill>
                  <a:schemeClr val="accent2">
                    <a:lumMod val="75000"/>
                  </a:schemeClr>
                </a:solidFill>
              </a:rPr>
              <a:t>Subject 3 </a:t>
            </a:r>
            <a:r>
              <a:rPr lang="en-US" altLang="zh-CN" sz="1600" b="1" dirty="0" smtClean="0">
                <a:solidFill>
                  <a:schemeClr val="accent2">
                    <a:lumMod val="75000"/>
                  </a:schemeClr>
                </a:solidFill>
              </a:rPr>
              <a:t>(</a:t>
            </a:r>
            <a:r>
              <a:rPr lang="zh-CN" altLang="en-US" sz="1600" b="1" dirty="0" smtClean="0">
                <a:solidFill>
                  <a:schemeClr val="accent2">
                    <a:lumMod val="75000"/>
                  </a:schemeClr>
                </a:solidFill>
              </a:rPr>
              <a:t>脑干出血病人</a:t>
            </a:r>
            <a:r>
              <a:rPr lang="en-US" altLang="zh-CN" sz="1600" b="1" dirty="0" smtClean="0">
                <a:solidFill>
                  <a:schemeClr val="accent2">
                    <a:lumMod val="75000"/>
                  </a:schemeClr>
                </a:solidFill>
              </a:rPr>
              <a:t>)</a:t>
            </a:r>
          </a:p>
          <a:p>
            <a:r>
              <a:rPr lang="zh-CN" altLang="en-US" sz="1600" dirty="0" smtClean="0"/>
              <a:t>采集设备：</a:t>
            </a:r>
            <a:r>
              <a:rPr lang="en-US" altLang="zh-CN" sz="1600" dirty="0" err="1" smtClean="0"/>
              <a:t>NeuroScan</a:t>
            </a:r>
            <a:r>
              <a:rPr lang="en-US" altLang="zh-CN" sz="1600" dirty="0" smtClean="0"/>
              <a:t>; </a:t>
            </a:r>
            <a:r>
              <a:rPr lang="zh-CN" altLang="en-US" sz="1600" dirty="0" smtClean="0"/>
              <a:t>采样频率</a:t>
            </a:r>
            <a:r>
              <a:rPr lang="zh-CN" altLang="en-US" sz="1600" dirty="0"/>
              <a:t>：</a:t>
            </a:r>
            <a:r>
              <a:rPr lang="en-US" altLang="zh-CN" sz="1600" dirty="0" smtClean="0"/>
              <a:t>1250Hz</a:t>
            </a:r>
            <a:r>
              <a:rPr lang="zh-CN" altLang="en-US" sz="1600" dirty="0" smtClean="0"/>
              <a:t>；</a:t>
            </a:r>
            <a:r>
              <a:rPr lang="en-US" altLang="zh-CN" sz="1600" dirty="0" smtClean="0"/>
              <a:t> </a:t>
            </a:r>
            <a:r>
              <a:rPr lang="zh-CN" altLang="en-US" sz="1600" dirty="0"/>
              <a:t>硬件带宽设置：</a:t>
            </a:r>
            <a:r>
              <a:rPr lang="en-US" altLang="zh-CN" sz="1600" dirty="0"/>
              <a:t>DC~200Hz </a:t>
            </a:r>
            <a:r>
              <a:rPr lang="zh-CN" altLang="en-US" sz="1600" dirty="0" smtClean="0"/>
              <a:t>；</a:t>
            </a:r>
            <a:r>
              <a:rPr lang="en-US" altLang="zh-CN" sz="1600" dirty="0" smtClean="0"/>
              <a:t> </a:t>
            </a:r>
            <a:r>
              <a:rPr lang="en-US" altLang="zh-CN" sz="1600" dirty="0"/>
              <a:t>50Hz</a:t>
            </a:r>
            <a:r>
              <a:rPr lang="zh-CN" altLang="en-US" sz="1600" dirty="0"/>
              <a:t>工频滤波</a:t>
            </a:r>
            <a:r>
              <a:rPr lang="zh-CN" altLang="en-US" sz="1600" dirty="0" smtClean="0"/>
              <a:t>。</a:t>
            </a:r>
            <a:endParaRPr lang="en-US" altLang="zh-CN" sz="1600" dirty="0" smtClean="0"/>
          </a:p>
          <a:p>
            <a:r>
              <a:rPr lang="zh-CN" altLang="en-US" sz="1600" dirty="0" smtClean="0"/>
              <a:t>受试者介绍：</a:t>
            </a:r>
            <a:r>
              <a:rPr lang="en-US" altLang="zh-CN" sz="1600" dirty="0"/>
              <a:t>31</a:t>
            </a:r>
            <a:r>
              <a:rPr lang="zh-CN" altLang="en-US" sz="1600" dirty="0"/>
              <a:t>，男，脑干出血，发病</a:t>
            </a:r>
            <a:r>
              <a:rPr lang="en-US" altLang="zh-CN" sz="1600" dirty="0"/>
              <a:t>6</a:t>
            </a:r>
            <a:r>
              <a:rPr lang="zh-CN" altLang="en-US" sz="1600" dirty="0"/>
              <a:t>个月，导致左侧肢体控制障碍，但是依然可完成抬腿动作。</a:t>
            </a:r>
          </a:p>
          <a:p>
            <a:r>
              <a:rPr lang="zh-CN" altLang="en-US" sz="1600" dirty="0" smtClean="0"/>
              <a:t>此组数据主要看一例脑干出血病人在自主动作下</a:t>
            </a:r>
            <a:r>
              <a:rPr lang="zh-CN" altLang="en-US" sz="1600" dirty="0"/>
              <a:t>的</a:t>
            </a:r>
            <a:r>
              <a:rPr lang="en-US" altLang="zh-CN" sz="1600" dirty="0" smtClean="0"/>
              <a:t>MRCP, </a:t>
            </a:r>
            <a:r>
              <a:rPr lang="zh-CN" altLang="en-US" sz="1600" dirty="0" smtClean="0"/>
              <a:t>受试者</a:t>
            </a:r>
            <a:r>
              <a:rPr lang="zh-CN" altLang="en-US" sz="1600" dirty="0"/>
              <a:t>随机间隔</a:t>
            </a:r>
            <a:r>
              <a:rPr lang="en-US" altLang="zh-CN" sz="1600" dirty="0"/>
              <a:t>5~10S</a:t>
            </a:r>
            <a:r>
              <a:rPr lang="zh-CN" altLang="en-US" sz="1600" dirty="0"/>
              <a:t>动作。</a:t>
            </a:r>
          </a:p>
        </p:txBody>
      </p:sp>
      <p:pic>
        <p:nvPicPr>
          <p:cNvPr id="27" name="图片 26"/>
          <p:cNvPicPr/>
          <p:nvPr/>
        </p:nvPicPr>
        <p:blipFill>
          <a:blip r:embed="rId3"/>
          <a:stretch>
            <a:fillRect/>
          </a:stretch>
        </p:blipFill>
        <p:spPr>
          <a:xfrm>
            <a:off x="2052085" y="1871331"/>
            <a:ext cx="6645348" cy="4636834"/>
          </a:xfrm>
          <a:prstGeom prst="rect">
            <a:avLst/>
          </a:prstGeom>
        </p:spPr>
      </p:pic>
    </p:spTree>
    <p:extLst>
      <p:ext uri="{BB962C8B-B14F-4D97-AF65-F5344CB8AC3E}">
        <p14:creationId xmlns:p14="http://schemas.microsoft.com/office/powerpoint/2010/main" val="1568328827"/>
      </p:ext>
    </p:extLst>
  </p:cSld>
  <p:clrMapOvr>
    <a:masterClrMapping/>
  </p:clrMapOvr>
  <p:transition spd="slow">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a:t>
            </a:r>
            <a:r>
              <a:rPr lang="en-US" altLang="zh-CN" sz="2400" b="1" dirty="0" smtClean="0">
                <a:solidFill>
                  <a:schemeClr val="bg1"/>
                </a:solidFill>
              </a:rPr>
              <a:t>| MRCP </a:t>
            </a:r>
            <a:r>
              <a:rPr lang="en-US" altLang="zh-CN" sz="2400" b="1" dirty="0" smtClean="0">
                <a:solidFill>
                  <a:schemeClr val="bg1">
                    <a:lumMod val="50000"/>
                  </a:schemeClr>
                </a:solidFill>
              </a:rPr>
              <a:t>| 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aphicFrame>
        <p:nvGraphicFramePr>
          <p:cNvPr id="16" name="表格 15"/>
          <p:cNvGraphicFramePr>
            <a:graphicFrameLocks noGrp="1"/>
          </p:cNvGraphicFramePr>
          <p:nvPr>
            <p:extLst>
              <p:ext uri="{D42A27DB-BD31-4B8C-83A1-F6EECF244321}">
                <p14:modId xmlns:p14="http://schemas.microsoft.com/office/powerpoint/2010/main" val="1744028799"/>
              </p:ext>
            </p:extLst>
          </p:nvPr>
        </p:nvGraphicFramePr>
        <p:xfrm>
          <a:off x="1681439" y="964207"/>
          <a:ext cx="8513713" cy="1569720"/>
        </p:xfrm>
        <a:graphic>
          <a:graphicData uri="http://schemas.openxmlformats.org/drawingml/2006/table">
            <a:tbl>
              <a:tblPr firstRow="1" bandRow="1">
                <a:tableStyleId>{7E9639D4-E3E2-4D34-9284-5A2195B3D0D7}</a:tableStyleId>
              </a:tblPr>
              <a:tblGrid>
                <a:gridCol w="2032000"/>
                <a:gridCol w="2590197"/>
                <a:gridCol w="2498651"/>
                <a:gridCol w="1392865"/>
              </a:tblGrid>
              <a:tr h="370840">
                <a:tc>
                  <a:txBody>
                    <a:bodyPr/>
                    <a:lstStyle/>
                    <a:p>
                      <a:pPr algn="ctr"/>
                      <a:r>
                        <a:rPr lang="en-US" altLang="zh-CN" sz="2400" dirty="0" smtClean="0"/>
                        <a:t>Author</a:t>
                      </a:r>
                      <a:endParaRPr lang="zh-CN" altLang="en-US" sz="2400" dirty="0"/>
                    </a:p>
                  </a:txBody>
                  <a:tcPr anchor="ctr"/>
                </a:tc>
                <a:tc>
                  <a:txBody>
                    <a:bodyPr/>
                    <a:lstStyle/>
                    <a:p>
                      <a:pPr algn="ctr"/>
                      <a:r>
                        <a:rPr lang="en-US" altLang="zh-CN" sz="2400" dirty="0" smtClean="0"/>
                        <a:t>Journal</a:t>
                      </a:r>
                      <a:endParaRPr lang="zh-CN" altLang="en-US" sz="2400" dirty="0"/>
                    </a:p>
                  </a:txBody>
                  <a:tcPr anchor="ctr"/>
                </a:tc>
                <a:tc>
                  <a:txBody>
                    <a:bodyPr/>
                    <a:lstStyle/>
                    <a:p>
                      <a:pPr algn="ctr"/>
                      <a:r>
                        <a:rPr lang="en-US" altLang="zh-CN" sz="2400" dirty="0" smtClean="0"/>
                        <a:t>True positive rate</a:t>
                      </a:r>
                      <a:endParaRPr lang="zh-CN" altLang="en-US" sz="2400" dirty="0"/>
                    </a:p>
                  </a:txBody>
                  <a:tcPr anchor="ctr"/>
                </a:tc>
                <a:tc>
                  <a:txBody>
                    <a:bodyPr/>
                    <a:lstStyle/>
                    <a:p>
                      <a:pPr algn="ctr"/>
                      <a:r>
                        <a:rPr lang="en-US" altLang="zh-CN" sz="2400" dirty="0" smtClean="0"/>
                        <a:t>Latency</a:t>
                      </a:r>
                      <a:endParaRPr lang="zh-CN" altLang="en-US" sz="2400" dirty="0"/>
                    </a:p>
                  </a:txBody>
                  <a:tcPr anchor="ctr"/>
                </a:tc>
              </a:tr>
              <a:tr h="370840">
                <a:tc>
                  <a:txBody>
                    <a:bodyPr/>
                    <a:lstStyle/>
                    <a:p>
                      <a:pPr algn="ctr"/>
                      <a:r>
                        <a:rPr lang="en-US" altLang="zh-CN" dirty="0" smtClean="0"/>
                        <a:t>I. K. </a:t>
                      </a:r>
                      <a:r>
                        <a:rPr lang="en-US" altLang="zh-CN" dirty="0" err="1" smtClean="0"/>
                        <a:t>Niazi</a:t>
                      </a:r>
                      <a:endParaRPr lang="zh-CN" altLang="en-US" dirty="0"/>
                    </a:p>
                  </a:txBody>
                  <a:tcPr anchor="ctr"/>
                </a:tc>
                <a:tc>
                  <a:txBody>
                    <a:bodyPr/>
                    <a:lstStyle/>
                    <a:p>
                      <a:pPr algn="ctr"/>
                      <a:r>
                        <a:rPr lang="en-US" altLang="zh-CN" dirty="0" smtClean="0"/>
                        <a:t>J. Neural Eng.</a:t>
                      </a:r>
                      <a:endParaRPr lang="zh-CN" altLang="en-US" dirty="0"/>
                    </a:p>
                  </a:txBody>
                  <a:tcPr anchor="ctr"/>
                </a:tc>
                <a:tc>
                  <a:txBody>
                    <a:bodyPr/>
                    <a:lstStyle/>
                    <a:p>
                      <a:pPr algn="ctr"/>
                      <a:r>
                        <a:rPr lang="en-US" altLang="zh-CN" dirty="0" smtClean="0"/>
                        <a:t>Offline 82.5%</a:t>
                      </a:r>
                      <a:endParaRPr lang="zh-CN" altLang="en-US" dirty="0"/>
                    </a:p>
                  </a:txBody>
                  <a:tcPr anchor="ctr"/>
                </a:tc>
                <a:tc>
                  <a:txBody>
                    <a:bodyPr/>
                    <a:lstStyle/>
                    <a:p>
                      <a:pPr algn="ctr"/>
                      <a:r>
                        <a:rPr lang="en-US" altLang="zh-CN" dirty="0" smtClean="0"/>
                        <a:t>-66.6ms</a:t>
                      </a:r>
                      <a:endParaRPr lang="zh-CN" altLang="en-US" dirty="0"/>
                    </a:p>
                  </a:txBody>
                  <a:tcPr anchor="ctr"/>
                </a:tc>
              </a:tr>
              <a:tr h="370840">
                <a:tc>
                  <a:txBody>
                    <a:bodyPr/>
                    <a:lstStyle/>
                    <a:p>
                      <a:pPr algn="ctr"/>
                      <a:r>
                        <a:rPr lang="en-US" altLang="zh-CN" dirty="0" smtClean="0"/>
                        <a:t>Ren Xu</a:t>
                      </a:r>
                      <a:endParaRPr lang="zh-CN" altLang="en-US" dirty="0"/>
                    </a:p>
                  </a:txBody>
                  <a:tcPr anchor="ctr"/>
                </a:tc>
                <a:tc>
                  <a:txBody>
                    <a:bodyPr/>
                    <a:lstStyle/>
                    <a:p>
                      <a:pPr algn="ctr"/>
                      <a:r>
                        <a:rPr lang="en-US" altLang="zh-CN" dirty="0" smtClean="0"/>
                        <a:t>IEEE</a:t>
                      </a:r>
                      <a:r>
                        <a:rPr lang="en-US" altLang="zh-CN" baseline="0" dirty="0" smtClean="0"/>
                        <a:t> TBME</a:t>
                      </a:r>
                      <a:endParaRPr lang="zh-CN" altLang="en-US" dirty="0"/>
                    </a:p>
                  </a:txBody>
                  <a:tcPr anchor="ctr"/>
                </a:tc>
                <a:tc>
                  <a:txBody>
                    <a:bodyPr/>
                    <a:lstStyle/>
                    <a:p>
                      <a:pPr algn="ctr"/>
                      <a:r>
                        <a:rPr lang="en-US" altLang="zh-CN" dirty="0" smtClean="0"/>
                        <a:t>On</a:t>
                      </a:r>
                      <a:r>
                        <a:rPr lang="en-US" altLang="zh-CN" baseline="0" dirty="0" smtClean="0"/>
                        <a:t>line 79%</a:t>
                      </a:r>
                      <a:endParaRPr lang="zh-CN" altLang="en-US" dirty="0"/>
                    </a:p>
                  </a:txBody>
                  <a:tcPr anchor="ctr"/>
                </a:tc>
                <a:tc>
                  <a:txBody>
                    <a:bodyPr/>
                    <a:lstStyle/>
                    <a:p>
                      <a:pPr algn="ctr"/>
                      <a:r>
                        <a:rPr lang="en-US" altLang="zh-CN" dirty="0" smtClean="0"/>
                        <a:t>315ms</a:t>
                      </a:r>
                      <a:endParaRPr lang="zh-CN" altLang="en-US" dirty="0"/>
                    </a:p>
                  </a:txBody>
                  <a:tcPr anchor="ctr"/>
                </a:tc>
              </a:tr>
              <a:tr h="370840">
                <a:tc>
                  <a:txBody>
                    <a:bodyPr/>
                    <a:lstStyle/>
                    <a:p>
                      <a:pPr algn="ctr"/>
                      <a:r>
                        <a:rPr lang="en-US" altLang="zh-CN" dirty="0" err="1" smtClean="0"/>
                        <a:t>Ning</a:t>
                      </a:r>
                      <a:r>
                        <a:rPr lang="en-US" altLang="zh-CN" baseline="0" dirty="0" smtClean="0"/>
                        <a:t> Jiang</a:t>
                      </a:r>
                      <a:endParaRPr lang="zh-CN" altLang="en-US" dirty="0"/>
                    </a:p>
                  </a:txBody>
                  <a:tcPr anchor="ctr"/>
                </a:tc>
                <a:tc>
                  <a:txBody>
                    <a:bodyPr/>
                    <a:lstStyle/>
                    <a:p>
                      <a:pPr algn="ctr"/>
                      <a:r>
                        <a:rPr lang="en-US" altLang="zh-CN" dirty="0" smtClean="0"/>
                        <a:t>Clinical</a:t>
                      </a:r>
                      <a:r>
                        <a:rPr lang="en-US" altLang="zh-CN" baseline="0" dirty="0" smtClean="0"/>
                        <a:t> neurophysiology</a:t>
                      </a:r>
                      <a:endParaRPr lang="zh-CN" altLang="en-US" dirty="0"/>
                    </a:p>
                  </a:txBody>
                  <a:tcPr anchor="ctr"/>
                </a:tc>
                <a:tc>
                  <a:txBody>
                    <a:bodyPr/>
                    <a:lstStyle/>
                    <a:p>
                      <a:pPr algn="ctr"/>
                      <a:r>
                        <a:rPr lang="en-US" altLang="zh-CN" dirty="0" smtClean="0"/>
                        <a:t>Offline</a:t>
                      </a:r>
                      <a:r>
                        <a:rPr lang="en-US" altLang="zh-CN" baseline="0" dirty="0" smtClean="0"/>
                        <a:t> 76.9%</a:t>
                      </a:r>
                      <a:endParaRPr lang="zh-CN" altLang="en-US" dirty="0"/>
                    </a:p>
                  </a:txBody>
                  <a:tcPr anchor="ctr"/>
                </a:tc>
                <a:tc>
                  <a:txBody>
                    <a:bodyPr/>
                    <a:lstStyle/>
                    <a:p>
                      <a:pPr algn="ctr"/>
                      <a:r>
                        <a:rPr lang="en-US" altLang="zh-CN" dirty="0" smtClean="0"/>
                        <a:t>-156ms</a:t>
                      </a:r>
                      <a:endParaRPr lang="zh-CN" altLang="en-US" dirty="0"/>
                    </a:p>
                  </a:txBody>
                  <a:tcPr anchor="ctr"/>
                </a:tc>
              </a:tr>
            </a:tbl>
          </a:graphicData>
        </a:graphic>
      </p:graphicFrame>
      <p:sp>
        <p:nvSpPr>
          <p:cNvPr id="17" name="TextBox 16"/>
          <p:cNvSpPr txBox="1"/>
          <p:nvPr/>
        </p:nvSpPr>
        <p:spPr>
          <a:xfrm>
            <a:off x="1658680" y="2785706"/>
            <a:ext cx="8059479" cy="1661993"/>
          </a:xfrm>
          <a:prstGeom prst="rect">
            <a:avLst/>
          </a:prstGeom>
          <a:noFill/>
        </p:spPr>
        <p:txBody>
          <a:bodyPr wrap="square" rtlCol="0">
            <a:spAutoFit/>
          </a:bodyPr>
          <a:lstStyle/>
          <a:p>
            <a:r>
              <a:rPr lang="en-US" altLang="zh-CN" dirty="0" smtClean="0"/>
              <a:t>With ECoG:</a:t>
            </a:r>
          </a:p>
          <a:p>
            <a:r>
              <a:rPr lang="en-US" altLang="zh-CN" sz="2800" b="1" dirty="0" smtClean="0">
                <a:solidFill>
                  <a:schemeClr val="accent2">
                    <a:lumMod val="75000"/>
                  </a:schemeClr>
                </a:solidFill>
              </a:rPr>
              <a:t>Higher true positive rate?</a:t>
            </a:r>
          </a:p>
          <a:p>
            <a:r>
              <a:rPr lang="en-US" altLang="zh-CN" sz="2800" b="1" dirty="0" smtClean="0">
                <a:solidFill>
                  <a:schemeClr val="accent2">
                    <a:lumMod val="75000"/>
                  </a:schemeClr>
                </a:solidFill>
              </a:rPr>
              <a:t>Lower latency?</a:t>
            </a:r>
          </a:p>
          <a:p>
            <a:r>
              <a:rPr lang="en-US" altLang="zh-CN" sz="2800" b="1" dirty="0" smtClean="0">
                <a:solidFill>
                  <a:schemeClr val="accent2">
                    <a:lumMod val="75000"/>
                  </a:schemeClr>
                </a:solidFill>
              </a:rPr>
              <a:t>Precise localization of the signal source?</a:t>
            </a:r>
            <a:endParaRPr lang="zh-CN" altLang="en-US" sz="2800" b="1" dirty="0">
              <a:solidFill>
                <a:schemeClr val="accent2">
                  <a:lumMod val="75000"/>
                </a:schemeClr>
              </a:solidFill>
            </a:endParaRPr>
          </a:p>
        </p:txBody>
      </p:sp>
      <p:pic>
        <p:nvPicPr>
          <p:cNvPr id="1026" name="Picture 2">
            <a:hlinkClick r:id="rId3" action="ppaction://hlinkpres?slideindex=1&amp;slidetitle="/>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71191" y="5710008"/>
            <a:ext cx="6120809" cy="1147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8782493" y="5525342"/>
            <a:ext cx="1041991" cy="369332"/>
          </a:xfrm>
          <a:prstGeom prst="rect">
            <a:avLst/>
          </a:prstGeom>
          <a:noFill/>
        </p:spPr>
        <p:txBody>
          <a:bodyPr wrap="square" rtlCol="0">
            <a:spAutoFit/>
          </a:bodyPr>
          <a:lstStyle/>
          <a:p>
            <a:r>
              <a:rPr lang="zh-CN" altLang="en-US" b="1" dirty="0" smtClean="0">
                <a:solidFill>
                  <a:schemeClr val="accent2">
                    <a:lumMod val="75000"/>
                  </a:schemeClr>
                </a:solidFill>
              </a:rPr>
              <a:t>（点我）</a:t>
            </a:r>
            <a:endParaRPr lang="zh-CN" altLang="en-US" b="1" dirty="0">
              <a:solidFill>
                <a:schemeClr val="accent2">
                  <a:lumMod val="75000"/>
                </a:schemeClr>
              </a:solidFill>
            </a:endParaRPr>
          </a:p>
        </p:txBody>
      </p:sp>
    </p:spTree>
    <p:extLst>
      <p:ext uri="{BB962C8B-B14F-4D97-AF65-F5344CB8AC3E}">
        <p14:creationId xmlns:p14="http://schemas.microsoft.com/office/powerpoint/2010/main" val="611410792"/>
      </p:ext>
    </p:extLst>
  </p:cSld>
  <p:clrMapOvr>
    <a:masterClrMapping/>
  </p:clrMapOvr>
  <p:transition spd="slow">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 MRCP </a:t>
            </a:r>
            <a:r>
              <a:rPr lang="en-US" altLang="zh-CN" sz="2400" b="1" dirty="0" smtClean="0">
                <a:solidFill>
                  <a:schemeClr val="bg1"/>
                </a:solidFill>
              </a:rPr>
              <a:t>| platform </a:t>
            </a:r>
            <a:r>
              <a:rPr lang="en-US" altLang="zh-CN" sz="2400" b="1" dirty="0" smtClean="0">
                <a:solidFill>
                  <a:schemeClr val="bg1">
                    <a:lumMod val="50000"/>
                  </a:schemeClr>
                </a:solidFill>
              </a:rPr>
              <a:t>|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TextBox 11"/>
          <p:cNvSpPr txBox="1"/>
          <p:nvPr/>
        </p:nvSpPr>
        <p:spPr>
          <a:xfrm>
            <a:off x="3246105" y="2424227"/>
            <a:ext cx="4760211" cy="923330"/>
          </a:xfrm>
          <a:prstGeom prst="rect">
            <a:avLst/>
          </a:prstGeom>
          <a:solidFill>
            <a:schemeClr val="tx1"/>
          </a:solidFill>
        </p:spPr>
        <p:txBody>
          <a:bodyPr wrap="square" rtlCol="0">
            <a:spAutoFit/>
          </a:bodyPr>
          <a:lstStyle/>
          <a:p>
            <a:r>
              <a:rPr lang="en-US" altLang="zh-CN" sz="5400" b="1" dirty="0" smtClean="0">
                <a:solidFill>
                  <a:schemeClr val="bg1"/>
                </a:solidFill>
              </a:rPr>
              <a:t>Platform set-up</a:t>
            </a:r>
            <a:endParaRPr lang="zh-CN" altLang="en-US" sz="5400" b="1" dirty="0">
              <a:solidFill>
                <a:schemeClr val="bg1"/>
              </a:solidFill>
            </a:endParaRPr>
          </a:p>
        </p:txBody>
      </p:sp>
    </p:spTree>
    <p:extLst>
      <p:ext uri="{BB962C8B-B14F-4D97-AF65-F5344CB8AC3E}">
        <p14:creationId xmlns:p14="http://schemas.microsoft.com/office/powerpoint/2010/main" val="3948139242"/>
      </p:ext>
    </p:extLst>
  </p:cSld>
  <p:clrMapOvr>
    <a:masterClrMapping/>
  </p:clrMapOvr>
  <p:transition spd="slow">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 MRCP </a:t>
            </a:r>
            <a:r>
              <a:rPr lang="en-US" altLang="zh-CN" sz="2400" b="1" dirty="0" smtClean="0">
                <a:solidFill>
                  <a:schemeClr val="bg1"/>
                </a:solidFill>
              </a:rPr>
              <a:t>| platform </a:t>
            </a:r>
            <a:r>
              <a:rPr lang="en-US" altLang="zh-CN" sz="2400" b="1" dirty="0" smtClean="0">
                <a:solidFill>
                  <a:schemeClr val="bg1">
                    <a:lumMod val="50000"/>
                  </a:schemeClr>
                </a:solidFill>
              </a:rPr>
              <a:t>|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6821" y="1021916"/>
            <a:ext cx="1765300" cy="225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2544650" y="1021916"/>
            <a:ext cx="7559748" cy="2246769"/>
          </a:xfrm>
          <a:prstGeom prst="rect">
            <a:avLst/>
          </a:prstGeom>
          <a:solidFill>
            <a:schemeClr val="accent3">
              <a:lumMod val="60000"/>
              <a:lumOff val="40000"/>
            </a:schemeClr>
          </a:solidFill>
        </p:spPr>
        <p:txBody>
          <a:bodyPr wrap="square" rtlCol="0">
            <a:spAutoFit/>
          </a:bodyPr>
          <a:lstStyle/>
          <a:p>
            <a:r>
              <a:rPr lang="en-US" altLang="zh-CN" sz="2000" dirty="0" smtClean="0"/>
              <a:t>E-prime </a:t>
            </a:r>
            <a:r>
              <a:rPr lang="zh-CN" altLang="en-US" sz="2000" dirty="0" smtClean="0"/>
              <a:t>软件目前是国际心理学界通用的标准化心理实验设计软件，可以兼容</a:t>
            </a:r>
            <a:r>
              <a:rPr lang="en-US" altLang="zh-CN" sz="2000" dirty="0" err="1" smtClean="0"/>
              <a:t>NeuroScan</a:t>
            </a:r>
            <a:r>
              <a:rPr lang="en-US" altLang="zh-CN" sz="2000" dirty="0" smtClean="0"/>
              <a:t>, Brain Product, EGI. </a:t>
            </a:r>
            <a:r>
              <a:rPr lang="zh-CN" altLang="en-US" sz="2000" dirty="0" smtClean="0"/>
              <a:t>目前该软件已经调通，可以和</a:t>
            </a:r>
            <a:r>
              <a:rPr lang="en-US" altLang="zh-CN" sz="2000" dirty="0" err="1" smtClean="0"/>
              <a:t>NeuroScan</a:t>
            </a:r>
            <a:r>
              <a:rPr lang="zh-CN" altLang="en-US" sz="2000" dirty="0" smtClean="0"/>
              <a:t>通信，之后可以直接将设备拿到医院采集</a:t>
            </a:r>
            <a:r>
              <a:rPr lang="en-US" altLang="zh-CN" sz="2000" dirty="0" err="1" smtClean="0"/>
              <a:t>ECoG</a:t>
            </a:r>
            <a:r>
              <a:rPr lang="zh-CN" altLang="en-US" sz="2000" dirty="0" smtClean="0"/>
              <a:t>信号，实时向脑电信号中打入标签。</a:t>
            </a:r>
            <a:endParaRPr lang="en-US" altLang="zh-CN" sz="2000" dirty="0" smtClean="0"/>
          </a:p>
          <a:p>
            <a:r>
              <a:rPr lang="zh-CN" altLang="en-US" sz="2000" dirty="0" smtClean="0"/>
              <a:t>如果仅需要离线分析数据，可以考虑直接使用医院的设备采集</a:t>
            </a:r>
            <a:r>
              <a:rPr lang="en-US" altLang="zh-CN" sz="2000" dirty="0" err="1" smtClean="0"/>
              <a:t>ECoG</a:t>
            </a:r>
            <a:r>
              <a:rPr lang="zh-CN" altLang="en-US" sz="2000" dirty="0" smtClean="0"/>
              <a:t>信号，但前提是该设备能够提供</a:t>
            </a:r>
            <a:r>
              <a:rPr lang="en-US" altLang="zh-CN" sz="2000" dirty="0" smtClean="0"/>
              <a:t>trigger</a:t>
            </a:r>
            <a:r>
              <a:rPr lang="zh-CN" altLang="en-US" sz="2000" dirty="0" smtClean="0"/>
              <a:t>接口，并且兼容</a:t>
            </a:r>
            <a:r>
              <a:rPr lang="en-US" altLang="zh-CN" sz="2000" dirty="0" smtClean="0"/>
              <a:t>E-prime</a:t>
            </a:r>
            <a:r>
              <a:rPr lang="zh-CN" altLang="en-US" sz="2000" dirty="0" smtClean="0"/>
              <a:t>软件，这可以大大简化</a:t>
            </a:r>
            <a:r>
              <a:rPr lang="en-US" altLang="zh-CN" sz="2000" dirty="0" err="1" smtClean="0"/>
              <a:t>ECoG</a:t>
            </a:r>
            <a:r>
              <a:rPr lang="zh-CN" altLang="en-US" sz="2000" dirty="0" smtClean="0"/>
              <a:t>实验准备。</a:t>
            </a:r>
            <a:endParaRPr lang="zh-CN" altLang="en-US" sz="2000" dirty="0"/>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6895" y="3955754"/>
            <a:ext cx="3217503" cy="18070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736821" y="3955754"/>
            <a:ext cx="6046751" cy="1015663"/>
          </a:xfrm>
          <a:prstGeom prst="rect">
            <a:avLst/>
          </a:prstGeom>
          <a:solidFill>
            <a:schemeClr val="accent3">
              <a:lumMod val="60000"/>
              <a:lumOff val="40000"/>
            </a:schemeClr>
          </a:solidFill>
        </p:spPr>
        <p:txBody>
          <a:bodyPr wrap="square" rtlCol="0">
            <a:spAutoFit/>
          </a:bodyPr>
          <a:lstStyle/>
          <a:p>
            <a:r>
              <a:rPr lang="zh-CN" altLang="en-US" sz="2000" dirty="0" smtClean="0"/>
              <a:t>华山医院神经外科目前具备一套</a:t>
            </a:r>
            <a:r>
              <a:rPr lang="en-US" altLang="zh-CN" sz="2000" dirty="0" smtClean="0"/>
              <a:t>256</a:t>
            </a:r>
            <a:r>
              <a:rPr lang="zh-CN" altLang="en-US" sz="2000" dirty="0" smtClean="0"/>
              <a:t>通道</a:t>
            </a:r>
            <a:r>
              <a:rPr lang="en-US" altLang="zh-CN" sz="2000" dirty="0" smtClean="0"/>
              <a:t>EGI</a:t>
            </a:r>
            <a:r>
              <a:rPr lang="zh-CN" altLang="en-US" sz="2000" dirty="0" smtClean="0"/>
              <a:t>脑电图系统，具备非常高性能的脑电采集能力，并且兼容</a:t>
            </a:r>
            <a:r>
              <a:rPr lang="en-US" altLang="zh-CN" sz="2000" dirty="0" smtClean="0"/>
              <a:t>E-prime</a:t>
            </a:r>
            <a:r>
              <a:rPr lang="zh-CN" altLang="en-US" sz="2000" dirty="0" smtClean="0"/>
              <a:t>，可以使用该设备进行</a:t>
            </a:r>
            <a:r>
              <a:rPr lang="en-US" altLang="zh-CN" sz="2000" dirty="0" smtClean="0"/>
              <a:t>MRCP</a:t>
            </a:r>
            <a:r>
              <a:rPr lang="zh-CN" altLang="en-US" sz="2000" dirty="0" smtClean="0"/>
              <a:t>等研究工作。</a:t>
            </a:r>
            <a:endParaRPr lang="zh-CN" altLang="en-US" sz="2000" dirty="0"/>
          </a:p>
        </p:txBody>
      </p:sp>
    </p:spTree>
    <p:extLst>
      <p:ext uri="{BB962C8B-B14F-4D97-AF65-F5344CB8AC3E}">
        <p14:creationId xmlns:p14="http://schemas.microsoft.com/office/powerpoint/2010/main" val="2586193382"/>
      </p:ext>
    </p:extLst>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5575" y="824711"/>
            <a:ext cx="5798652" cy="575542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400" b="1" dirty="0">
                <a:solidFill>
                  <a:schemeClr val="accent2">
                    <a:lumMod val="75000"/>
                  </a:schemeClr>
                </a:solidFill>
              </a:rPr>
              <a:t>Intracranial </a:t>
            </a:r>
            <a:r>
              <a:rPr lang="en-US" altLang="zh-CN" sz="2400" b="1" dirty="0" smtClean="0">
                <a:solidFill>
                  <a:schemeClr val="accent2">
                    <a:lumMod val="75000"/>
                  </a:schemeClr>
                </a:solidFill>
              </a:rPr>
              <a:t>EEG:</a:t>
            </a:r>
          </a:p>
          <a:p>
            <a:pPr marL="342900" indent="-342900">
              <a:buFont typeface="Arial" panose="020B0604020202020204" pitchFamily="34" charset="0"/>
              <a:buChar char="•"/>
            </a:pPr>
            <a:r>
              <a:rPr lang="en-US" altLang="zh-CN" sz="2000" dirty="0" err="1" smtClean="0">
                <a:solidFill>
                  <a:schemeClr val="tx1"/>
                </a:solidFill>
              </a:rPr>
              <a:t>ECoG</a:t>
            </a:r>
            <a:r>
              <a:rPr lang="en-US" altLang="zh-CN" sz="2000" dirty="0" smtClean="0">
                <a:solidFill>
                  <a:schemeClr val="tx1"/>
                </a:solidFill>
              </a:rPr>
              <a:t> signals during Intraoperative awake craniotomy, e.g. brain tumor </a:t>
            </a:r>
            <a:r>
              <a:rPr lang="en-US" altLang="zh-CN" sz="1600" dirty="0" smtClean="0">
                <a:solidFill>
                  <a:schemeClr val="tx1"/>
                </a:solidFill>
              </a:rPr>
              <a:t>(</a:t>
            </a:r>
            <a:r>
              <a:rPr lang="zh-CN" altLang="en-US" sz="1600" dirty="0" smtClean="0">
                <a:solidFill>
                  <a:schemeClr val="tx1"/>
                </a:solidFill>
              </a:rPr>
              <a:t>肿瘤</a:t>
            </a:r>
            <a:r>
              <a:rPr lang="en-US" altLang="zh-CN" sz="1600" dirty="0" smtClean="0">
                <a:solidFill>
                  <a:schemeClr val="tx1"/>
                </a:solidFill>
              </a:rPr>
              <a:t>) </a:t>
            </a:r>
            <a:r>
              <a:rPr lang="en-US" altLang="zh-CN" sz="2000" dirty="0" smtClean="0">
                <a:solidFill>
                  <a:schemeClr val="tx1"/>
                </a:solidFill>
              </a:rPr>
              <a:t>and intractable epilepsy </a:t>
            </a:r>
            <a:r>
              <a:rPr lang="en-US" altLang="zh-CN" sz="1600" dirty="0" smtClean="0">
                <a:solidFill>
                  <a:schemeClr val="tx1"/>
                </a:solidFill>
              </a:rPr>
              <a:t>(</a:t>
            </a:r>
            <a:r>
              <a:rPr lang="zh-CN" altLang="en-US" sz="1600" dirty="0" smtClean="0">
                <a:solidFill>
                  <a:schemeClr val="tx1"/>
                </a:solidFill>
              </a:rPr>
              <a:t>癫痫</a:t>
            </a:r>
            <a:r>
              <a:rPr lang="en-US" altLang="zh-CN" sz="1600" dirty="0" smtClean="0">
                <a:solidFill>
                  <a:schemeClr val="tx1"/>
                </a:solidFill>
              </a:rPr>
              <a:t>);</a:t>
            </a:r>
          </a:p>
          <a:p>
            <a:pPr marL="342900" indent="-342900">
              <a:buFont typeface="Arial" panose="020B0604020202020204" pitchFamily="34" charset="0"/>
              <a:buChar char="•"/>
            </a:pPr>
            <a:r>
              <a:rPr lang="en-US" altLang="zh-CN" sz="2000" dirty="0" err="1" smtClean="0">
                <a:solidFill>
                  <a:schemeClr val="tx1"/>
                </a:solidFill>
              </a:rPr>
              <a:t>ECoG</a:t>
            </a:r>
            <a:r>
              <a:rPr lang="en-US" altLang="zh-CN" sz="2000" dirty="0" smtClean="0">
                <a:solidFill>
                  <a:schemeClr val="tx1"/>
                </a:solidFill>
              </a:rPr>
              <a:t> signals during </a:t>
            </a:r>
            <a:r>
              <a:rPr lang="en-US" altLang="zh-CN" sz="2000" dirty="0" err="1" smtClean="0">
                <a:solidFill>
                  <a:schemeClr val="tx1"/>
                </a:solidFill>
              </a:rPr>
              <a:t>extraoperative</a:t>
            </a:r>
            <a:r>
              <a:rPr lang="en-US" altLang="zh-CN" sz="2000" dirty="0" smtClean="0">
                <a:solidFill>
                  <a:schemeClr val="tx1"/>
                </a:solidFill>
              </a:rPr>
              <a:t> seizure </a:t>
            </a:r>
            <a:r>
              <a:rPr lang="en-US" altLang="zh-CN" sz="2000" dirty="0" err="1" smtClean="0">
                <a:solidFill>
                  <a:schemeClr val="tx1"/>
                </a:solidFill>
              </a:rPr>
              <a:t>moitoring</a:t>
            </a:r>
            <a:r>
              <a:rPr lang="en-US" altLang="zh-CN" sz="2000" dirty="0" smtClean="0">
                <a:solidFill>
                  <a:schemeClr val="tx1"/>
                </a:solidFill>
              </a:rPr>
              <a:t> processes, mainly epilepsy patients.</a:t>
            </a:r>
          </a:p>
          <a:p>
            <a:r>
              <a:rPr lang="en-US" altLang="zh-CN" sz="2400" b="1" dirty="0" err="1">
                <a:solidFill>
                  <a:schemeClr val="accent2">
                    <a:lumMod val="75000"/>
                  </a:schemeClr>
                </a:solidFill>
              </a:rPr>
              <a:t>Intracortical</a:t>
            </a:r>
            <a:r>
              <a:rPr lang="en-US" altLang="zh-CN" sz="2400" b="1" dirty="0">
                <a:solidFill>
                  <a:schemeClr val="accent2">
                    <a:lumMod val="75000"/>
                  </a:schemeClr>
                </a:solidFill>
              </a:rPr>
              <a:t> EEG:</a:t>
            </a:r>
          </a:p>
          <a:p>
            <a:pPr marL="342900" indent="-342900">
              <a:buFont typeface="Arial" panose="020B0604020202020204" pitchFamily="34" charset="0"/>
              <a:buChar char="•"/>
            </a:pPr>
            <a:r>
              <a:rPr lang="en-US" altLang="zh-CN" sz="2000" dirty="0" err="1">
                <a:solidFill>
                  <a:schemeClr val="tx1"/>
                </a:solidFill>
              </a:rPr>
              <a:t>Stereoelectroencephalography</a:t>
            </a:r>
            <a:r>
              <a:rPr lang="en-US" altLang="zh-CN" sz="2000" dirty="0">
                <a:solidFill>
                  <a:schemeClr val="tx1"/>
                </a:solidFill>
              </a:rPr>
              <a:t> (</a:t>
            </a:r>
            <a:r>
              <a:rPr lang="en-US" altLang="zh-CN" sz="2000" dirty="0" err="1">
                <a:solidFill>
                  <a:schemeClr val="tx1"/>
                </a:solidFill>
              </a:rPr>
              <a:t>sEEG</a:t>
            </a:r>
            <a:r>
              <a:rPr lang="en-US" altLang="zh-CN" sz="2000" dirty="0">
                <a:solidFill>
                  <a:schemeClr val="tx1"/>
                </a:solidFill>
              </a:rPr>
              <a:t>) uses “depth electrodes” consisting of very thin (approximately 1–2 mm), flexible cylindrical leads with multiple concentric metal electrodes along the length of the lead. Whereas SEEG was originally described by </a:t>
            </a:r>
            <a:r>
              <a:rPr lang="en-US" altLang="zh-CN" sz="2000" dirty="0" err="1">
                <a:solidFill>
                  <a:schemeClr val="tx1"/>
                </a:solidFill>
              </a:rPr>
              <a:t>Bancaud</a:t>
            </a:r>
            <a:r>
              <a:rPr lang="en-US" altLang="zh-CN" sz="2000" dirty="0">
                <a:solidFill>
                  <a:schemeClr val="tx1"/>
                </a:solidFill>
              </a:rPr>
              <a:t> et al. in 1965</a:t>
            </a:r>
            <a:r>
              <a:rPr lang="en-US" altLang="zh-CN" sz="2000" b="1" u="sng" dirty="0">
                <a:solidFill>
                  <a:schemeClr val="tx1"/>
                </a:solidFill>
              </a:rPr>
              <a:t>, it has only become increasingly used in the US since 2009</a:t>
            </a:r>
            <a:r>
              <a:rPr lang="en-US" altLang="zh-CN" sz="2000" b="1" u="sng" dirty="0" smtClean="0">
                <a:solidFill>
                  <a:schemeClr val="tx1"/>
                </a:solidFill>
              </a:rPr>
              <a:t>.</a:t>
            </a:r>
          </a:p>
          <a:p>
            <a:pPr marL="342900" indent="-342900">
              <a:buFont typeface="Arial" panose="020B0604020202020204" pitchFamily="34" charset="0"/>
              <a:buChar char="•"/>
            </a:pPr>
            <a:endParaRPr lang="en-US" altLang="zh-CN" sz="2000" b="1" dirty="0">
              <a:solidFill>
                <a:srgbClr val="C00000"/>
              </a:solidFill>
            </a:endParaRPr>
          </a:p>
          <a:p>
            <a:r>
              <a:rPr lang="en-US" altLang="zh-CN" sz="2000" b="1" dirty="0" smtClean="0">
                <a:solidFill>
                  <a:srgbClr val="C00000"/>
                </a:solidFill>
              </a:rPr>
              <a:t>Fortunately, </a:t>
            </a:r>
            <a:r>
              <a:rPr lang="en-US" altLang="zh-CN" sz="2000" b="1" dirty="0" err="1" smtClean="0">
                <a:solidFill>
                  <a:srgbClr val="C00000"/>
                </a:solidFill>
              </a:rPr>
              <a:t>Huashan</a:t>
            </a:r>
            <a:r>
              <a:rPr lang="en-US" altLang="zh-CN" sz="2000" b="1" dirty="0" smtClean="0">
                <a:solidFill>
                  <a:srgbClr val="C00000"/>
                </a:solidFill>
              </a:rPr>
              <a:t> Hospital is one of the few institutions in China that could have access to both </a:t>
            </a:r>
            <a:r>
              <a:rPr lang="en-US" altLang="zh-CN" sz="2000" b="1" dirty="0" err="1" smtClean="0">
                <a:solidFill>
                  <a:srgbClr val="C00000"/>
                </a:solidFill>
              </a:rPr>
              <a:t>ECoG</a:t>
            </a:r>
            <a:r>
              <a:rPr lang="en-US" altLang="zh-CN" sz="2000" b="1" dirty="0" smtClean="0">
                <a:solidFill>
                  <a:srgbClr val="C00000"/>
                </a:solidFill>
              </a:rPr>
              <a:t> and </a:t>
            </a:r>
            <a:r>
              <a:rPr lang="en-US" altLang="zh-CN" sz="2000" b="1" dirty="0" err="1" smtClean="0">
                <a:solidFill>
                  <a:srgbClr val="C00000"/>
                </a:solidFill>
              </a:rPr>
              <a:t>sEEG</a:t>
            </a:r>
            <a:r>
              <a:rPr lang="en-US" altLang="zh-CN" sz="2000" b="1" dirty="0" smtClean="0">
                <a:solidFill>
                  <a:srgbClr val="C00000"/>
                </a:solidFill>
              </a:rPr>
              <a:t> signal.</a:t>
            </a:r>
            <a:endParaRPr lang="zh-CN" altLang="en-US" sz="2000" dirty="0">
              <a:solidFill>
                <a:schemeClr val="tx1"/>
              </a:solidFill>
            </a:endParaRPr>
          </a:p>
        </p:txBody>
      </p:sp>
      <p:sp>
        <p:nvSpPr>
          <p:cNvPr id="4" name="TextBox 3"/>
          <p:cNvSpPr txBox="1"/>
          <p:nvPr/>
        </p:nvSpPr>
        <p:spPr>
          <a:xfrm>
            <a:off x="-1" y="3083"/>
            <a:ext cx="9920178"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t>Introduction </a:t>
            </a:r>
            <a:r>
              <a:rPr lang="en-US" altLang="zh-CN" sz="2400" b="1" dirty="0" smtClean="0">
                <a:solidFill>
                  <a:schemeClr val="bg1">
                    <a:lumMod val="50000"/>
                  </a:schemeClr>
                </a:solidFill>
              </a:rPr>
              <a:t>|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4227" y="656366"/>
            <a:ext cx="6088911" cy="38079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4347" y="4494534"/>
            <a:ext cx="5789206" cy="22849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8566293" y="4497608"/>
            <a:ext cx="1913860" cy="369332"/>
          </a:xfrm>
          <a:prstGeom prst="rect">
            <a:avLst/>
          </a:prstGeom>
          <a:solidFill>
            <a:schemeClr val="bg1"/>
          </a:solidFill>
          <a:ln w="28575">
            <a:solidFill>
              <a:srgbClr val="FF0000"/>
            </a:solidFill>
          </a:ln>
        </p:spPr>
        <p:txBody>
          <a:bodyPr wrap="square" rtlCol="0">
            <a:spAutoFit/>
          </a:bodyPr>
          <a:lstStyle/>
          <a:p>
            <a:r>
              <a:rPr lang="en-US" altLang="zh-CN" b="1" dirty="0" smtClean="0">
                <a:solidFill>
                  <a:srgbClr val="FF0000"/>
                </a:solidFill>
              </a:rPr>
              <a:t>Stereo-EEG (</a:t>
            </a:r>
            <a:r>
              <a:rPr lang="en-US" altLang="zh-CN" b="1" dirty="0" err="1" smtClean="0">
                <a:solidFill>
                  <a:srgbClr val="FF0000"/>
                </a:solidFill>
              </a:rPr>
              <a:t>sEEG</a:t>
            </a:r>
            <a:r>
              <a:rPr lang="en-US" altLang="zh-CN" b="1" dirty="0" smtClean="0">
                <a:solidFill>
                  <a:srgbClr val="FF0000"/>
                </a:solidFill>
              </a:rPr>
              <a:t>)</a:t>
            </a:r>
            <a:endParaRPr lang="zh-CN" altLang="en-US" b="1" dirty="0">
              <a:solidFill>
                <a:srgbClr val="FF0000"/>
              </a:solidFill>
            </a:endParaRPr>
          </a:p>
        </p:txBody>
      </p:sp>
    </p:spTree>
    <p:extLst>
      <p:ext uri="{BB962C8B-B14F-4D97-AF65-F5344CB8AC3E}">
        <p14:creationId xmlns:p14="http://schemas.microsoft.com/office/powerpoint/2010/main" val="3414114695"/>
      </p:ext>
    </p:extLst>
  </p:cSld>
  <p:clrMapOvr>
    <a:masterClrMapping/>
  </p:clrMapOvr>
  <p:transition spd="slow">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 MRCP | platform </a:t>
            </a:r>
            <a:r>
              <a:rPr lang="en-US" altLang="zh-CN" sz="2400" b="1" dirty="0" smtClean="0">
                <a:solidFill>
                  <a:schemeClr val="bg1"/>
                </a:solidFill>
              </a:rPr>
              <a:t>| Further</a:t>
            </a:r>
            <a:endParaRPr lang="zh-CN" altLang="en-US" sz="2400" b="1" dirty="0">
              <a:solidFill>
                <a:schemeClr val="bg1"/>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TextBox 5"/>
          <p:cNvSpPr txBox="1"/>
          <p:nvPr/>
        </p:nvSpPr>
        <p:spPr>
          <a:xfrm>
            <a:off x="12331" y="627310"/>
            <a:ext cx="10311884" cy="954107"/>
          </a:xfrm>
          <a:prstGeom prst="rect">
            <a:avLst/>
          </a:prstGeom>
          <a:solidFill>
            <a:schemeClr val="bg1">
              <a:lumMod val="85000"/>
            </a:schemeClr>
          </a:solidFill>
        </p:spPr>
        <p:txBody>
          <a:bodyPr wrap="square" rtlCol="0">
            <a:spAutoFit/>
          </a:bodyPr>
          <a:lstStyle/>
          <a:p>
            <a:r>
              <a:rPr lang="en-US" altLang="zh-CN" sz="2000" b="1" dirty="0" smtClean="0">
                <a:solidFill>
                  <a:schemeClr val="accent2">
                    <a:lumMod val="75000"/>
                  </a:schemeClr>
                </a:solidFill>
              </a:rPr>
              <a:t>(1) </a:t>
            </a:r>
            <a:r>
              <a:rPr lang="en-US" altLang="zh-CN" sz="2000" b="1" dirty="0" err="1" smtClean="0">
                <a:solidFill>
                  <a:schemeClr val="accent2">
                    <a:lumMod val="75000"/>
                  </a:schemeClr>
                </a:solidFill>
              </a:rPr>
              <a:t>ECoG</a:t>
            </a:r>
            <a:r>
              <a:rPr lang="en-US" altLang="zh-CN" sz="2000" b="1" dirty="0" smtClean="0">
                <a:solidFill>
                  <a:schemeClr val="accent2">
                    <a:lumMod val="75000"/>
                  </a:schemeClr>
                </a:solidFill>
              </a:rPr>
              <a:t> </a:t>
            </a:r>
            <a:r>
              <a:rPr lang="zh-CN" altLang="en-US" sz="2000" b="1" dirty="0" smtClean="0">
                <a:solidFill>
                  <a:schemeClr val="accent2">
                    <a:lumMod val="75000"/>
                  </a:schemeClr>
                </a:solidFill>
              </a:rPr>
              <a:t>采集平台搭建</a:t>
            </a:r>
            <a:endParaRPr lang="en-US" altLang="zh-CN" sz="2000" b="1" dirty="0" smtClean="0">
              <a:solidFill>
                <a:schemeClr val="accent2">
                  <a:lumMod val="75000"/>
                </a:schemeClr>
              </a:solidFill>
            </a:endParaRPr>
          </a:p>
          <a:p>
            <a:r>
              <a:rPr lang="zh-CN" altLang="en-US" dirty="0" smtClean="0"/>
              <a:t>离线分析平台搭建：采用</a:t>
            </a:r>
            <a:r>
              <a:rPr lang="en-US" altLang="zh-CN" dirty="0" err="1" smtClean="0"/>
              <a:t>Neuroscan</a:t>
            </a:r>
            <a:r>
              <a:rPr lang="en-US" altLang="zh-CN" dirty="0" smtClean="0"/>
              <a:t> </a:t>
            </a:r>
            <a:r>
              <a:rPr lang="zh-CN" altLang="en-US" dirty="0" smtClean="0"/>
              <a:t>或者医院的设备，搭配</a:t>
            </a:r>
            <a:r>
              <a:rPr lang="en-US" altLang="zh-CN" dirty="0" smtClean="0"/>
              <a:t>e-prime</a:t>
            </a:r>
            <a:r>
              <a:rPr lang="zh-CN" altLang="en-US" dirty="0" smtClean="0"/>
              <a:t>软件完成数据采集；</a:t>
            </a:r>
            <a:endParaRPr lang="en-US" altLang="zh-CN" dirty="0" smtClean="0"/>
          </a:p>
          <a:p>
            <a:r>
              <a:rPr lang="zh-CN" altLang="en-US" dirty="0" smtClean="0"/>
              <a:t>在线分析平台搭建：需要我们自己编写</a:t>
            </a:r>
            <a:r>
              <a:rPr lang="en-US" altLang="zh-CN" dirty="0" smtClean="0"/>
              <a:t>C++, </a:t>
            </a:r>
            <a:r>
              <a:rPr lang="zh-CN" altLang="en-US" dirty="0" smtClean="0"/>
              <a:t>或者基于</a:t>
            </a:r>
            <a:r>
              <a:rPr lang="en-US" altLang="zh-CN" dirty="0" smtClean="0"/>
              <a:t>BCI2000</a:t>
            </a:r>
            <a:r>
              <a:rPr lang="zh-CN" altLang="en-US" dirty="0" smtClean="0"/>
              <a:t>开发相应的软件；</a:t>
            </a:r>
            <a:endParaRPr lang="zh-CN" altLang="en-US" dirty="0"/>
          </a:p>
        </p:txBody>
      </p:sp>
      <p:sp>
        <p:nvSpPr>
          <p:cNvPr id="9" name="TextBox 8"/>
          <p:cNvSpPr txBox="1"/>
          <p:nvPr/>
        </p:nvSpPr>
        <p:spPr>
          <a:xfrm>
            <a:off x="12331" y="1733817"/>
            <a:ext cx="10311884" cy="677108"/>
          </a:xfrm>
          <a:prstGeom prst="rect">
            <a:avLst/>
          </a:prstGeom>
          <a:solidFill>
            <a:schemeClr val="bg1">
              <a:lumMod val="85000"/>
            </a:schemeClr>
          </a:solidFill>
        </p:spPr>
        <p:txBody>
          <a:bodyPr wrap="square" rtlCol="0">
            <a:spAutoFit/>
          </a:bodyPr>
          <a:lstStyle/>
          <a:p>
            <a:r>
              <a:rPr lang="en-US" altLang="zh-CN" sz="2000" b="1" dirty="0" smtClean="0">
                <a:solidFill>
                  <a:schemeClr val="accent2">
                    <a:lumMod val="75000"/>
                  </a:schemeClr>
                </a:solidFill>
              </a:rPr>
              <a:t>(2) </a:t>
            </a:r>
            <a:r>
              <a:rPr lang="en-US" altLang="zh-CN" sz="2000" b="1" dirty="0" err="1" smtClean="0">
                <a:solidFill>
                  <a:schemeClr val="accent2">
                    <a:lumMod val="75000"/>
                  </a:schemeClr>
                </a:solidFill>
              </a:rPr>
              <a:t>ECoG</a:t>
            </a:r>
            <a:r>
              <a:rPr lang="en-US" altLang="zh-CN" sz="2000" b="1" dirty="0" smtClean="0">
                <a:solidFill>
                  <a:schemeClr val="accent2">
                    <a:lumMod val="75000"/>
                  </a:schemeClr>
                </a:solidFill>
              </a:rPr>
              <a:t> </a:t>
            </a:r>
            <a:r>
              <a:rPr lang="zh-CN" altLang="en-US" sz="2000" b="1" dirty="0" smtClean="0">
                <a:solidFill>
                  <a:schemeClr val="accent2">
                    <a:lumMod val="75000"/>
                  </a:schemeClr>
                </a:solidFill>
              </a:rPr>
              <a:t>电极与脑皮层精确定位</a:t>
            </a:r>
            <a:endParaRPr lang="en-US" altLang="zh-CN" sz="2000" b="1" dirty="0" smtClean="0">
              <a:solidFill>
                <a:schemeClr val="accent2">
                  <a:lumMod val="75000"/>
                </a:schemeClr>
              </a:solidFill>
            </a:endParaRPr>
          </a:p>
          <a:p>
            <a:r>
              <a:rPr lang="zh-CN" altLang="en-US" dirty="0" smtClean="0"/>
              <a:t>不知现在已有的商业软件能否实现这一功能，如果不能实现，我们还需要自己编写代码实现</a:t>
            </a:r>
            <a:endParaRPr lang="zh-CN" alt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039" y="2741089"/>
            <a:ext cx="8399722" cy="3959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77352205"/>
      </p:ext>
    </p:extLst>
  </p:cSld>
  <p:clrMapOvr>
    <a:masterClrMapping/>
  </p:clrMapOvr>
  <p:transition spd="slow">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 MRCP | platform </a:t>
            </a:r>
            <a:r>
              <a:rPr lang="en-US" altLang="zh-CN" sz="2400" b="1" dirty="0" smtClean="0">
                <a:solidFill>
                  <a:schemeClr val="bg1"/>
                </a:solidFill>
              </a:rPr>
              <a:t>| Further</a:t>
            </a:r>
            <a:endParaRPr lang="zh-CN" altLang="en-US" sz="2400" b="1" dirty="0">
              <a:solidFill>
                <a:schemeClr val="bg1"/>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TextBox 5"/>
          <p:cNvSpPr txBox="1"/>
          <p:nvPr/>
        </p:nvSpPr>
        <p:spPr>
          <a:xfrm>
            <a:off x="307975" y="1105780"/>
            <a:ext cx="11119958" cy="4001095"/>
          </a:xfrm>
          <a:prstGeom prst="rect">
            <a:avLst/>
          </a:prstGeom>
          <a:solidFill>
            <a:schemeClr val="bg1">
              <a:lumMod val="85000"/>
            </a:schemeClr>
          </a:solidFill>
        </p:spPr>
        <p:txBody>
          <a:bodyPr wrap="square" rtlCol="0">
            <a:spAutoFit/>
          </a:bodyPr>
          <a:lstStyle/>
          <a:p>
            <a:r>
              <a:rPr lang="en-US" altLang="zh-CN" sz="2000" b="1" dirty="0" smtClean="0">
                <a:solidFill>
                  <a:schemeClr val="accent2">
                    <a:lumMod val="75000"/>
                  </a:schemeClr>
                </a:solidFill>
              </a:rPr>
              <a:t>(3) </a:t>
            </a:r>
            <a:r>
              <a:rPr lang="zh-CN" altLang="en-US" sz="2000" b="1" dirty="0" smtClean="0">
                <a:solidFill>
                  <a:schemeClr val="accent2">
                    <a:lumMod val="75000"/>
                  </a:schemeClr>
                </a:solidFill>
              </a:rPr>
              <a:t>选择一例合适的癫痫病人，全程分析其数据，为后续大批量实验做准备。</a:t>
            </a:r>
          </a:p>
          <a:p>
            <a:pPr marL="285750" indent="-285750">
              <a:buFont typeface="Wingdings" panose="05000000000000000000" pitchFamily="2" charset="2"/>
              <a:buChar char="l"/>
            </a:pPr>
            <a:r>
              <a:rPr lang="zh-CN" altLang="en-US" dirty="0" smtClean="0"/>
              <a:t>第一阶段：获取</a:t>
            </a:r>
            <a:r>
              <a:rPr lang="en-US" altLang="zh-CN" dirty="0" err="1" smtClean="0"/>
              <a:t>ECoG</a:t>
            </a:r>
            <a:r>
              <a:rPr lang="zh-CN" altLang="en-US" dirty="0" smtClean="0"/>
              <a:t>电极植入前病人</a:t>
            </a:r>
            <a:r>
              <a:rPr lang="en-US" altLang="zh-CN" dirty="0" smtClean="0"/>
              <a:t>MRI</a:t>
            </a:r>
            <a:r>
              <a:rPr lang="zh-CN" altLang="en-US" dirty="0" smtClean="0"/>
              <a:t>功能结构像，结合</a:t>
            </a:r>
            <a:r>
              <a:rPr lang="en-US" altLang="zh-CN" dirty="0" err="1" smtClean="0"/>
              <a:t>ECoG</a:t>
            </a:r>
            <a:r>
              <a:rPr lang="zh-CN" altLang="en-US" dirty="0" smtClean="0"/>
              <a:t>电极植入后的</a:t>
            </a:r>
            <a:r>
              <a:rPr lang="en-US" altLang="zh-CN" dirty="0" smtClean="0"/>
              <a:t>CT</a:t>
            </a:r>
            <a:r>
              <a:rPr lang="zh-CN" altLang="en-US" dirty="0" smtClean="0"/>
              <a:t>像，实现</a:t>
            </a:r>
            <a:r>
              <a:rPr lang="en-US" altLang="zh-CN" dirty="0" err="1" smtClean="0"/>
              <a:t>ECoG</a:t>
            </a:r>
            <a:r>
              <a:rPr lang="zh-CN" altLang="en-US" dirty="0" smtClean="0"/>
              <a:t>电极与脑皮层的三维图像显示；</a:t>
            </a:r>
            <a:endParaRPr lang="en-US" altLang="zh-CN" dirty="0" smtClean="0"/>
          </a:p>
          <a:p>
            <a:pPr marL="285750" indent="-285750">
              <a:buFont typeface="Wingdings" panose="05000000000000000000" pitchFamily="2" charset="2"/>
              <a:buChar char="l"/>
            </a:pPr>
            <a:endParaRPr lang="en-US" altLang="zh-CN" dirty="0" smtClean="0"/>
          </a:p>
          <a:p>
            <a:pPr marL="285750" indent="-285750">
              <a:buFont typeface="Wingdings" panose="05000000000000000000" pitchFamily="2" charset="2"/>
              <a:buChar char="l"/>
            </a:pPr>
            <a:r>
              <a:rPr lang="zh-CN" altLang="en-US" dirty="0" smtClean="0"/>
              <a:t>第二阶段</a:t>
            </a:r>
            <a:r>
              <a:rPr lang="en-US" altLang="zh-CN" dirty="0" smtClean="0"/>
              <a:t>(off-line, </a:t>
            </a:r>
            <a:r>
              <a:rPr lang="zh-CN" altLang="en-US" dirty="0" smtClean="0"/>
              <a:t>离线数据分析</a:t>
            </a:r>
            <a:r>
              <a:rPr lang="en-US" altLang="zh-CN" dirty="0" smtClean="0"/>
              <a:t>)</a:t>
            </a:r>
            <a:r>
              <a:rPr lang="zh-CN" altLang="en-US" dirty="0" smtClean="0"/>
              <a:t>：</a:t>
            </a:r>
            <a:endParaRPr lang="en-US" altLang="zh-CN" dirty="0" smtClean="0"/>
          </a:p>
          <a:p>
            <a:r>
              <a:rPr lang="zh-CN" altLang="en-US" dirty="0" smtClean="0"/>
              <a:t>     采集</a:t>
            </a:r>
            <a:r>
              <a:rPr lang="en-US" altLang="zh-CN" dirty="0" err="1" smtClean="0"/>
              <a:t>ECoG</a:t>
            </a:r>
            <a:r>
              <a:rPr lang="en-US" altLang="zh-CN" dirty="0" smtClean="0"/>
              <a:t>-MRCP</a:t>
            </a:r>
            <a:r>
              <a:rPr lang="zh-CN" altLang="en-US" dirty="0" smtClean="0"/>
              <a:t>，用于脑机接口研究；</a:t>
            </a:r>
            <a:endParaRPr lang="en-US" altLang="zh-CN" dirty="0" smtClean="0"/>
          </a:p>
          <a:p>
            <a:r>
              <a:rPr lang="en-US" altLang="zh-CN" dirty="0"/>
              <a:t> </a:t>
            </a:r>
            <a:r>
              <a:rPr lang="en-US" altLang="zh-CN" dirty="0" smtClean="0"/>
              <a:t>    </a:t>
            </a:r>
            <a:r>
              <a:rPr lang="zh-CN" altLang="en-US" dirty="0" smtClean="0"/>
              <a:t>采集不同动作模式下的</a:t>
            </a:r>
            <a:r>
              <a:rPr lang="en-US" altLang="zh-CN" dirty="0" err="1" smtClean="0"/>
              <a:t>ECoG</a:t>
            </a:r>
            <a:r>
              <a:rPr lang="zh-CN" altLang="en-US" dirty="0" smtClean="0"/>
              <a:t>信号，用于脑功能区定位研究；</a:t>
            </a:r>
            <a:endParaRPr lang="en-US" altLang="zh-CN" dirty="0" smtClean="0"/>
          </a:p>
          <a:p>
            <a:r>
              <a:rPr lang="zh-CN" altLang="en-US" dirty="0" smtClean="0"/>
              <a:t>     </a:t>
            </a:r>
            <a:r>
              <a:rPr lang="zh-CN" altLang="en-US" dirty="0"/>
              <a:t>全程同步记录病人</a:t>
            </a:r>
            <a:r>
              <a:rPr lang="en-US" altLang="zh-CN" dirty="0" err="1"/>
              <a:t>ECoG+video+EMG</a:t>
            </a:r>
            <a:r>
              <a:rPr lang="en-US" altLang="zh-CN" dirty="0"/>
              <a:t>, </a:t>
            </a:r>
            <a:r>
              <a:rPr lang="zh-CN" altLang="en-US" dirty="0"/>
              <a:t>通过</a:t>
            </a:r>
            <a:r>
              <a:rPr lang="en-US" altLang="zh-CN" dirty="0"/>
              <a:t>non-experimental </a:t>
            </a:r>
            <a:r>
              <a:rPr lang="zh-CN" altLang="en-US" dirty="0"/>
              <a:t>数据定位相应的功能区</a:t>
            </a:r>
            <a:r>
              <a:rPr lang="en-US" altLang="zh-CN" dirty="0"/>
              <a:t>[1];</a:t>
            </a:r>
            <a:endParaRPr lang="en-US" altLang="zh-CN" dirty="0" smtClean="0"/>
          </a:p>
          <a:p>
            <a:pPr marL="285750" indent="-285750">
              <a:buFont typeface="Wingdings" panose="05000000000000000000" pitchFamily="2" charset="2"/>
              <a:buChar char="l"/>
            </a:pPr>
            <a:endParaRPr lang="en-US" altLang="zh-CN" dirty="0" smtClean="0"/>
          </a:p>
          <a:p>
            <a:pPr marL="285750" indent="-285750">
              <a:buFont typeface="Wingdings" panose="05000000000000000000" pitchFamily="2" charset="2"/>
              <a:buChar char="l"/>
            </a:pPr>
            <a:r>
              <a:rPr lang="zh-CN" altLang="en-US" dirty="0" smtClean="0"/>
              <a:t>第三阶段</a:t>
            </a:r>
            <a:r>
              <a:rPr lang="en-US" altLang="zh-CN" dirty="0" smtClean="0"/>
              <a:t>(on-line, </a:t>
            </a:r>
            <a:r>
              <a:rPr lang="zh-CN" altLang="en-US" dirty="0" smtClean="0"/>
              <a:t>在线数据分析</a:t>
            </a:r>
            <a:r>
              <a:rPr lang="en-US" altLang="zh-CN" dirty="0" smtClean="0"/>
              <a:t>)</a:t>
            </a:r>
            <a:r>
              <a:rPr lang="zh-CN" altLang="en-US" dirty="0" smtClean="0"/>
              <a:t>：</a:t>
            </a:r>
            <a:endParaRPr lang="en-US" altLang="zh-CN" dirty="0" smtClean="0"/>
          </a:p>
          <a:p>
            <a:r>
              <a:rPr lang="en-US" altLang="zh-CN" dirty="0"/>
              <a:t> </a:t>
            </a:r>
            <a:r>
              <a:rPr lang="en-US" altLang="zh-CN" dirty="0" smtClean="0"/>
              <a:t>     </a:t>
            </a:r>
            <a:r>
              <a:rPr lang="zh-CN" altLang="en-US" dirty="0" smtClean="0"/>
              <a:t>研究“双向侵入式脑机接口”，区分不同手指的刺激，区分</a:t>
            </a:r>
            <a:r>
              <a:rPr lang="zh-CN" altLang="en-US" dirty="0"/>
              <a:t>压力、振动、滑动、刚度、材质</a:t>
            </a:r>
            <a:r>
              <a:rPr lang="zh-CN" altLang="en-US" dirty="0" smtClean="0"/>
              <a:t>不同    触觉信息。（</a:t>
            </a:r>
            <a:r>
              <a:rPr lang="zh-CN" altLang="en-US" dirty="0">
                <a:solidFill>
                  <a:srgbClr val="FF0000"/>
                </a:solidFill>
              </a:rPr>
              <a:t>可实现性</a:t>
            </a:r>
            <a:r>
              <a:rPr lang="zh-CN" altLang="en-US" dirty="0" smtClean="0">
                <a:solidFill>
                  <a:srgbClr val="FF0000"/>
                </a:solidFill>
              </a:rPr>
              <a:t>，刺激电极能否</a:t>
            </a:r>
            <a:r>
              <a:rPr lang="zh-CN" altLang="en-US" dirty="0">
                <a:solidFill>
                  <a:srgbClr val="FF0000"/>
                </a:solidFill>
              </a:rPr>
              <a:t>与假肢手的传感器对接？</a:t>
            </a:r>
            <a:r>
              <a:rPr lang="zh-CN" altLang="en-US" dirty="0" smtClean="0"/>
              <a:t>）；</a:t>
            </a:r>
            <a:endParaRPr lang="en-US" altLang="zh-CN" dirty="0" smtClean="0"/>
          </a:p>
          <a:p>
            <a:r>
              <a:rPr lang="en-US" altLang="zh-CN" dirty="0"/>
              <a:t> </a:t>
            </a:r>
            <a:r>
              <a:rPr lang="en-US" altLang="zh-CN" dirty="0" smtClean="0"/>
              <a:t>     </a:t>
            </a:r>
            <a:r>
              <a:rPr lang="zh-CN" altLang="en-US" dirty="0" smtClean="0"/>
              <a:t>基于</a:t>
            </a:r>
            <a:r>
              <a:rPr lang="en-US" altLang="zh-CN" dirty="0" smtClean="0"/>
              <a:t>C++</a:t>
            </a:r>
            <a:r>
              <a:rPr lang="zh-CN" altLang="en-US" dirty="0" smtClean="0"/>
              <a:t>或者</a:t>
            </a:r>
            <a:r>
              <a:rPr lang="en-US" altLang="zh-CN" dirty="0" smtClean="0"/>
              <a:t>BCI2000</a:t>
            </a:r>
            <a:r>
              <a:rPr lang="zh-CN" altLang="en-US" dirty="0" smtClean="0"/>
              <a:t>编写软件，通过分析</a:t>
            </a:r>
            <a:r>
              <a:rPr lang="en-US" altLang="zh-CN" dirty="0" err="1" smtClean="0"/>
              <a:t>ECoG</a:t>
            </a:r>
            <a:r>
              <a:rPr lang="zh-CN" altLang="en-US" dirty="0" smtClean="0"/>
              <a:t>信号，实现功能区</a:t>
            </a:r>
            <a:r>
              <a:rPr lang="en-US" altLang="zh-CN" dirty="0" smtClean="0"/>
              <a:t>real-time</a:t>
            </a:r>
            <a:r>
              <a:rPr lang="zh-CN" altLang="en-US" dirty="0" smtClean="0"/>
              <a:t>显示，从而指导临床手术；</a:t>
            </a:r>
            <a:endParaRPr lang="en-US" altLang="zh-CN" dirty="0" smtClean="0"/>
          </a:p>
          <a:p>
            <a:r>
              <a:rPr lang="zh-CN" altLang="en-US" dirty="0" smtClean="0"/>
              <a:t>      基于</a:t>
            </a:r>
            <a:r>
              <a:rPr lang="en-US" altLang="zh-CN" dirty="0"/>
              <a:t>C++</a:t>
            </a:r>
            <a:r>
              <a:rPr lang="zh-CN" altLang="en-US" dirty="0"/>
              <a:t>或者</a:t>
            </a:r>
            <a:r>
              <a:rPr lang="en-US" altLang="zh-CN" dirty="0"/>
              <a:t>BCI2000</a:t>
            </a:r>
            <a:r>
              <a:rPr lang="zh-CN" altLang="en-US" dirty="0"/>
              <a:t>编写软件</a:t>
            </a:r>
            <a:r>
              <a:rPr lang="zh-CN" altLang="en-US" dirty="0" smtClean="0"/>
              <a:t>，实现控制指令的时时输出，从而实现在线控制假肢手的目的。</a:t>
            </a:r>
            <a:endParaRPr lang="zh-CN" altLang="en-US" dirty="0"/>
          </a:p>
        </p:txBody>
      </p:sp>
      <p:sp>
        <p:nvSpPr>
          <p:cNvPr id="8" name="TextBox 7"/>
          <p:cNvSpPr txBox="1"/>
          <p:nvPr/>
        </p:nvSpPr>
        <p:spPr>
          <a:xfrm>
            <a:off x="0" y="6221472"/>
            <a:ext cx="12195553" cy="646331"/>
          </a:xfrm>
          <a:prstGeom prst="rect">
            <a:avLst/>
          </a:prstGeom>
          <a:noFill/>
        </p:spPr>
        <p:txBody>
          <a:bodyPr wrap="square" rtlCol="0">
            <a:spAutoFit/>
          </a:bodyPr>
          <a:lstStyle/>
          <a:p>
            <a:r>
              <a:rPr lang="en-US" altLang="zh-CN" u="sng" dirty="0" smtClean="0">
                <a:effectLst>
                  <a:outerShdw blurRad="38100" dist="38100" dir="2700000" algn="tl">
                    <a:srgbClr val="000000">
                      <a:alpha val="43137"/>
                    </a:srgbClr>
                  </a:outerShdw>
                </a:effectLst>
              </a:rPr>
              <a:t>[1] Johanna </a:t>
            </a:r>
            <a:r>
              <a:rPr lang="en-US" altLang="zh-CN" u="sng" dirty="0" err="1" smtClean="0">
                <a:effectLst>
                  <a:outerShdw blurRad="38100" dist="38100" dir="2700000" algn="tl">
                    <a:srgbClr val="000000">
                      <a:alpha val="43137"/>
                    </a:srgbClr>
                  </a:outerShdw>
                </a:effectLst>
              </a:rPr>
              <a:t>Ruescher.etc</a:t>
            </a:r>
            <a:r>
              <a:rPr lang="en-US" altLang="zh-CN" u="sng" dirty="0">
                <a:effectLst>
                  <a:outerShdw blurRad="38100" dist="38100" dir="2700000" algn="tl">
                    <a:srgbClr val="000000">
                      <a:alpha val="43137"/>
                    </a:srgbClr>
                  </a:outerShdw>
                </a:effectLst>
              </a:rPr>
              <a:t>. </a:t>
            </a:r>
            <a:r>
              <a:rPr lang="en-US" altLang="zh-CN" u="sng" dirty="0" err="1">
                <a:effectLst>
                  <a:outerShdw blurRad="38100" dist="38100" dir="2700000" algn="tl">
                    <a:srgbClr val="000000">
                      <a:alpha val="43137"/>
                    </a:srgbClr>
                  </a:outerShdw>
                </a:effectLst>
              </a:rPr>
              <a:t>Somatotopic</a:t>
            </a:r>
            <a:r>
              <a:rPr lang="en-US" altLang="zh-CN" u="sng" dirty="0">
                <a:effectLst>
                  <a:outerShdw blurRad="38100" dist="38100" dir="2700000" algn="tl">
                    <a:srgbClr val="000000">
                      <a:alpha val="43137"/>
                    </a:srgbClr>
                  </a:outerShdw>
                </a:effectLst>
              </a:rPr>
              <a:t> mapping of natural upper- and lower-extremity </a:t>
            </a:r>
            <a:r>
              <a:rPr lang="en-US" altLang="zh-CN" u="sng" dirty="0" smtClean="0">
                <a:effectLst>
                  <a:outerShdw blurRad="38100" dist="38100" dir="2700000" algn="tl">
                    <a:srgbClr val="000000">
                      <a:alpha val="43137"/>
                    </a:srgbClr>
                  </a:outerShdw>
                </a:effectLst>
              </a:rPr>
              <a:t>movements and </a:t>
            </a:r>
            <a:r>
              <a:rPr lang="en-US" altLang="zh-CN" u="sng" dirty="0">
                <a:effectLst>
                  <a:outerShdw blurRad="38100" dist="38100" dir="2700000" algn="tl">
                    <a:srgbClr val="000000">
                      <a:alpha val="43137"/>
                    </a:srgbClr>
                  </a:outerShdw>
                </a:effectLst>
              </a:rPr>
              <a:t>speech production with high gamma </a:t>
            </a:r>
            <a:r>
              <a:rPr lang="en-US" altLang="zh-CN" u="sng" dirty="0" err="1">
                <a:effectLst>
                  <a:outerShdw blurRad="38100" dist="38100" dir="2700000" algn="tl">
                    <a:srgbClr val="000000">
                      <a:alpha val="43137"/>
                    </a:srgbClr>
                  </a:outerShdw>
                </a:effectLst>
              </a:rPr>
              <a:t>electrocorticography</a:t>
            </a:r>
            <a:r>
              <a:rPr lang="en-US" altLang="zh-CN" u="sng" dirty="0">
                <a:effectLst>
                  <a:outerShdw blurRad="38100" dist="38100" dir="2700000" algn="tl">
                    <a:srgbClr val="000000">
                      <a:alpha val="43137"/>
                    </a:srgbClr>
                  </a:outerShdw>
                </a:effectLst>
              </a:rPr>
              <a:t>, </a:t>
            </a:r>
            <a:r>
              <a:rPr lang="en-US" altLang="zh-CN" i="1" u="sng" dirty="0" err="1" smtClean="0">
                <a:solidFill>
                  <a:schemeClr val="accent2">
                    <a:lumMod val="75000"/>
                  </a:schemeClr>
                </a:solidFill>
                <a:effectLst>
                  <a:outerShdw blurRad="38100" dist="38100" dir="2700000" algn="tl">
                    <a:srgbClr val="000000">
                      <a:alpha val="43137"/>
                    </a:srgbClr>
                  </a:outerShdw>
                </a:effectLst>
              </a:rPr>
              <a:t>NeuroImage</a:t>
            </a:r>
            <a:r>
              <a:rPr lang="en-US" altLang="zh-CN" u="sng" dirty="0" smtClean="0">
                <a:effectLst>
                  <a:outerShdw blurRad="38100" dist="38100" dir="2700000" algn="tl">
                    <a:srgbClr val="000000">
                      <a:alpha val="43137"/>
                    </a:srgbClr>
                  </a:outerShdw>
                </a:effectLst>
              </a:rPr>
              <a:t>, 2013</a:t>
            </a:r>
            <a:endParaRPr lang="zh-CN" altLang="en-US" u="sng"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67192217"/>
      </p:ext>
    </p:extLst>
  </p:cSld>
  <p:clrMapOvr>
    <a:masterClrMapping/>
  </p:clrMapOvr>
  <p:transition spd="slow">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68233" y="2200109"/>
            <a:ext cx="3636335" cy="1446550"/>
          </a:xfrm>
          <a:prstGeom prst="rect">
            <a:avLst/>
          </a:prstGeom>
          <a:noFill/>
        </p:spPr>
        <p:txBody>
          <a:bodyPr wrap="square" rtlCol="0">
            <a:spAutoFit/>
          </a:bodyPr>
          <a:lstStyle/>
          <a:p>
            <a:r>
              <a:rPr lang="en-US" altLang="zh-CN" sz="8800" b="1" dirty="0" smtClean="0">
                <a:solidFill>
                  <a:srgbClr val="0070C0"/>
                </a:solidFill>
              </a:rPr>
              <a:t>Thanks</a:t>
            </a:r>
            <a:endParaRPr lang="zh-CN" altLang="en-US" sz="8800" b="1" dirty="0">
              <a:solidFill>
                <a:srgbClr val="0070C0"/>
              </a:solidFill>
            </a:endParaRPr>
          </a:p>
        </p:txBody>
      </p:sp>
    </p:spTree>
    <p:extLst>
      <p:ext uri="{BB962C8B-B14F-4D97-AF65-F5344CB8AC3E}">
        <p14:creationId xmlns:p14="http://schemas.microsoft.com/office/powerpoint/2010/main" val="206602130"/>
      </p:ext>
    </p:extLst>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5575" y="667156"/>
            <a:ext cx="11207085" cy="261610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400" b="1" dirty="0" smtClean="0">
                <a:solidFill>
                  <a:schemeClr val="accent2">
                    <a:lumMod val="75000"/>
                  </a:schemeClr>
                </a:solidFill>
              </a:rPr>
              <a:t>Electrophysiological characteristics of brain signal:</a:t>
            </a:r>
          </a:p>
          <a:p>
            <a:pPr marL="285750" indent="-285750">
              <a:buFont typeface="Arial" panose="020B0604020202020204" pitchFamily="34" charset="0"/>
              <a:buChar char="•"/>
            </a:pPr>
            <a:r>
              <a:rPr lang="zh-CN" altLang="en-US" sz="1600" dirty="0" smtClean="0">
                <a:solidFill>
                  <a:schemeClr val="tx1"/>
                </a:solidFill>
              </a:rPr>
              <a:t>事件相关电位</a:t>
            </a:r>
            <a:r>
              <a:rPr lang="en-US" altLang="zh-CN" sz="2000" dirty="0" smtClean="0">
                <a:solidFill>
                  <a:schemeClr val="tx1"/>
                </a:solidFill>
              </a:rPr>
              <a:t>(event-related potential, ERP), </a:t>
            </a:r>
            <a:r>
              <a:rPr lang="zh-CN" altLang="en-US" sz="1600" dirty="0" smtClean="0">
                <a:solidFill>
                  <a:schemeClr val="tx1"/>
                </a:solidFill>
              </a:rPr>
              <a:t>根据刺激事件诱发的脑电波形具有锁时</a:t>
            </a:r>
            <a:r>
              <a:rPr lang="en-US" altLang="zh-CN" sz="2000" dirty="0" smtClean="0">
                <a:solidFill>
                  <a:schemeClr val="tx1"/>
                </a:solidFill>
              </a:rPr>
              <a:t>(time locked and phase locked)</a:t>
            </a:r>
            <a:r>
              <a:rPr lang="zh-CN" altLang="en-US" sz="1600" dirty="0" smtClean="0">
                <a:solidFill>
                  <a:schemeClr val="tx1"/>
                </a:solidFill>
              </a:rPr>
              <a:t>特性，通过多次重复试验后叠加平均，最终能得到淹没在自发脑电信号中的微弱</a:t>
            </a:r>
            <a:r>
              <a:rPr lang="en-US" altLang="zh-CN" sz="2000" dirty="0" smtClean="0">
                <a:solidFill>
                  <a:schemeClr val="tx1"/>
                </a:solidFill>
              </a:rPr>
              <a:t>ERP</a:t>
            </a:r>
            <a:r>
              <a:rPr lang="zh-CN" altLang="en-US" sz="1600" dirty="0" smtClean="0">
                <a:solidFill>
                  <a:schemeClr val="tx1"/>
                </a:solidFill>
              </a:rPr>
              <a:t>波形；</a:t>
            </a:r>
            <a:endParaRPr lang="en-US" altLang="zh-CN" sz="1600" dirty="0" smtClean="0">
              <a:solidFill>
                <a:schemeClr val="tx1"/>
              </a:solidFill>
            </a:endParaRPr>
          </a:p>
          <a:p>
            <a:pPr marL="285750" indent="-285750">
              <a:buFont typeface="Arial" panose="020B0604020202020204" pitchFamily="34" charset="0"/>
              <a:buChar char="•"/>
            </a:pPr>
            <a:r>
              <a:rPr lang="zh-CN" altLang="en-US" sz="1600" dirty="0" smtClean="0">
                <a:solidFill>
                  <a:schemeClr val="tx1"/>
                </a:solidFill>
              </a:rPr>
              <a:t>事件相关去同步与同步方法</a:t>
            </a:r>
            <a:r>
              <a:rPr lang="en-US" altLang="zh-CN" sz="2000" dirty="0" smtClean="0">
                <a:solidFill>
                  <a:schemeClr val="tx1"/>
                </a:solidFill>
              </a:rPr>
              <a:t>(event-related (de)synchronization, ERD/ERS), </a:t>
            </a:r>
            <a:r>
              <a:rPr lang="zh-CN" altLang="en-US" sz="1600" dirty="0" smtClean="0">
                <a:solidFill>
                  <a:schemeClr val="tx1"/>
                </a:solidFill>
              </a:rPr>
              <a:t>所分析的对象为</a:t>
            </a:r>
            <a:r>
              <a:rPr lang="en-US" altLang="zh-CN" sz="2000" dirty="0" smtClean="0">
                <a:solidFill>
                  <a:schemeClr val="tx1"/>
                </a:solidFill>
              </a:rPr>
              <a:t>EEG</a:t>
            </a:r>
            <a:r>
              <a:rPr lang="zh-CN" altLang="en-US" sz="1600" dirty="0" smtClean="0">
                <a:solidFill>
                  <a:schemeClr val="tx1"/>
                </a:solidFill>
              </a:rPr>
              <a:t>信号中的不同频段的信号，根据信号与刺激时间的锁时但不锁相</a:t>
            </a:r>
            <a:r>
              <a:rPr lang="en-US" altLang="zh-CN" sz="2000" dirty="0" smtClean="0">
                <a:solidFill>
                  <a:schemeClr val="tx1"/>
                </a:solidFill>
              </a:rPr>
              <a:t>(time locked but not phased locked)</a:t>
            </a:r>
            <a:r>
              <a:rPr lang="zh-CN" altLang="en-US" sz="1600" dirty="0" smtClean="0">
                <a:solidFill>
                  <a:schemeClr val="tx1"/>
                </a:solidFill>
              </a:rPr>
              <a:t>特点，信号通过某一频带的带通滤波器，再对其幅值进行平方后叠加平均得到某一频带的</a:t>
            </a:r>
            <a:r>
              <a:rPr lang="en-US" altLang="zh-CN" sz="2000" dirty="0" smtClean="0">
                <a:solidFill>
                  <a:schemeClr val="tx1"/>
                </a:solidFill>
              </a:rPr>
              <a:t>EEG</a:t>
            </a:r>
            <a:r>
              <a:rPr lang="zh-CN" altLang="en-US" sz="1600" dirty="0" smtClean="0">
                <a:solidFill>
                  <a:schemeClr val="tx1"/>
                </a:solidFill>
              </a:rPr>
              <a:t>信号能量随时间的变化波形，随后该波形减去基线平均值再除以基线平均值，得到刺激事件发生后各时间段相对于刺激事件前频带能量</a:t>
            </a:r>
            <a:r>
              <a:rPr lang="en-US" altLang="zh-CN" sz="2000" dirty="0" smtClean="0">
                <a:solidFill>
                  <a:schemeClr val="tx1"/>
                </a:solidFill>
              </a:rPr>
              <a:t>(band power, BP)</a:t>
            </a:r>
            <a:r>
              <a:rPr lang="zh-CN" altLang="en-US" sz="1600" dirty="0" smtClean="0">
                <a:solidFill>
                  <a:schemeClr val="tx1"/>
                </a:solidFill>
              </a:rPr>
              <a:t>的变化情况</a:t>
            </a:r>
            <a:r>
              <a:rPr lang="en-US" altLang="zh-CN" sz="1600" dirty="0" smtClean="0">
                <a:solidFill>
                  <a:schemeClr val="tx1"/>
                </a:solidFill>
              </a:rPr>
              <a:t>. </a:t>
            </a:r>
            <a:r>
              <a:rPr lang="zh-CN" altLang="en-US" sz="1600" dirty="0" smtClean="0">
                <a:solidFill>
                  <a:schemeClr val="tx1"/>
                </a:solidFill>
              </a:rPr>
              <a:t>带通能量的减少被称为</a:t>
            </a:r>
            <a:r>
              <a:rPr lang="en-US" altLang="zh-CN" sz="2000" dirty="0" smtClean="0">
                <a:solidFill>
                  <a:schemeClr val="tx1"/>
                </a:solidFill>
              </a:rPr>
              <a:t>ERD</a:t>
            </a:r>
            <a:r>
              <a:rPr lang="en-US" altLang="zh-CN" sz="1600" dirty="0" smtClean="0">
                <a:solidFill>
                  <a:schemeClr val="tx1"/>
                </a:solidFill>
              </a:rPr>
              <a:t>, </a:t>
            </a:r>
            <a:r>
              <a:rPr lang="zh-CN" altLang="en-US" sz="1600" dirty="0" smtClean="0">
                <a:solidFill>
                  <a:schemeClr val="tx1"/>
                </a:solidFill>
              </a:rPr>
              <a:t>能量的增加被称为</a:t>
            </a:r>
            <a:r>
              <a:rPr lang="en-US" altLang="zh-CN" sz="2000" dirty="0" smtClean="0">
                <a:solidFill>
                  <a:schemeClr val="tx1"/>
                </a:solidFill>
              </a:rPr>
              <a:t>ERS</a:t>
            </a:r>
            <a:r>
              <a:rPr lang="en-US" altLang="zh-CN" sz="1600" dirty="0" smtClean="0">
                <a:solidFill>
                  <a:schemeClr val="tx1"/>
                </a:solidFill>
              </a:rPr>
              <a:t>, </a:t>
            </a:r>
            <a:r>
              <a:rPr lang="zh-CN" altLang="en-US" sz="1600" dirty="0" smtClean="0">
                <a:solidFill>
                  <a:schemeClr val="tx1"/>
                </a:solidFill>
              </a:rPr>
              <a:t>其大小则为</a:t>
            </a:r>
            <a:r>
              <a:rPr lang="en-US" altLang="zh-CN" sz="2000" dirty="0" smtClean="0">
                <a:solidFill>
                  <a:schemeClr val="tx1"/>
                </a:solidFill>
              </a:rPr>
              <a:t>ERD/ERS </a:t>
            </a:r>
            <a:r>
              <a:rPr lang="zh-CN" altLang="en-US" sz="1600" dirty="0" smtClean="0">
                <a:solidFill>
                  <a:schemeClr val="tx1"/>
                </a:solidFill>
              </a:rPr>
              <a:t>的强度</a:t>
            </a:r>
            <a:endParaRPr lang="en-US" altLang="zh-CN" sz="1600" dirty="0" smtClean="0">
              <a:solidFill>
                <a:schemeClr val="tx1"/>
              </a:solidFill>
            </a:endParaRPr>
          </a:p>
        </p:txBody>
      </p:sp>
      <p:sp>
        <p:nvSpPr>
          <p:cNvPr id="4" name="TextBox 3"/>
          <p:cNvSpPr txBox="1"/>
          <p:nvPr/>
        </p:nvSpPr>
        <p:spPr>
          <a:xfrm>
            <a:off x="-1" y="3083"/>
            <a:ext cx="9941444"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t>Introduction </a:t>
            </a:r>
            <a:r>
              <a:rPr lang="en-US" altLang="zh-CN" sz="2400" b="1" dirty="0" smtClean="0">
                <a:solidFill>
                  <a:schemeClr val="bg1">
                    <a:lumMod val="50000"/>
                  </a:schemeClr>
                </a:solidFill>
              </a:rPr>
              <a:t>| Intraoperative </a:t>
            </a:r>
            <a:r>
              <a:rPr lang="en-US" altLang="zh-CN" sz="2400" b="1" dirty="0" err="1" smtClean="0">
                <a:solidFill>
                  <a:schemeClr val="bg1">
                    <a:lumMod val="50000"/>
                  </a:schemeClr>
                </a:solidFill>
              </a:rPr>
              <a:t>ECoG</a:t>
            </a:r>
            <a:r>
              <a:rPr lang="en-US" altLang="zh-CN" sz="2400" b="1" dirty="0" smtClean="0">
                <a:solidFill>
                  <a:schemeClr val="bg1">
                    <a:lumMod val="50000"/>
                  </a:schemeClr>
                </a:solidFill>
              </a:rPr>
              <a:t> | Stereo-EEG |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746" y="3374729"/>
            <a:ext cx="5445493" cy="3062323"/>
          </a:xfrm>
          <a:prstGeom prst="rect">
            <a:avLst/>
          </a:prstGeom>
        </p:spPr>
      </p:pic>
      <p:pic>
        <p:nvPicPr>
          <p:cNvPr id="11" name="图片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7901" y="3374730"/>
            <a:ext cx="5546343" cy="3062322"/>
          </a:xfrm>
          <a:prstGeom prst="rect">
            <a:avLst/>
          </a:prstGeom>
        </p:spPr>
      </p:pic>
      <p:sp>
        <p:nvSpPr>
          <p:cNvPr id="2" name="TextBox 1"/>
          <p:cNvSpPr txBox="1"/>
          <p:nvPr/>
        </p:nvSpPr>
        <p:spPr>
          <a:xfrm>
            <a:off x="1345454" y="6437052"/>
            <a:ext cx="3051544" cy="369332"/>
          </a:xfrm>
          <a:prstGeom prst="rect">
            <a:avLst/>
          </a:prstGeom>
          <a:noFill/>
        </p:spPr>
        <p:txBody>
          <a:bodyPr wrap="square" rtlCol="0">
            <a:spAutoFit/>
          </a:bodyPr>
          <a:lstStyle/>
          <a:p>
            <a:r>
              <a:rPr lang="en-US" altLang="zh-CN" b="1" i="1" dirty="0" smtClean="0"/>
              <a:t>Event-related potential, ERP</a:t>
            </a:r>
            <a:endParaRPr lang="zh-CN" altLang="en-US" b="1" i="1" dirty="0"/>
          </a:p>
        </p:txBody>
      </p:sp>
      <p:sp>
        <p:nvSpPr>
          <p:cNvPr id="13" name="TextBox 12"/>
          <p:cNvSpPr txBox="1"/>
          <p:nvPr/>
        </p:nvSpPr>
        <p:spPr>
          <a:xfrm>
            <a:off x="6606197" y="6444951"/>
            <a:ext cx="4267360" cy="369332"/>
          </a:xfrm>
          <a:prstGeom prst="rect">
            <a:avLst/>
          </a:prstGeom>
          <a:noFill/>
        </p:spPr>
        <p:txBody>
          <a:bodyPr wrap="square" rtlCol="0">
            <a:spAutoFit/>
          </a:bodyPr>
          <a:lstStyle/>
          <a:p>
            <a:r>
              <a:rPr lang="en-US" altLang="zh-CN" b="1" i="1" dirty="0" smtClean="0"/>
              <a:t>Event-related (de)</a:t>
            </a:r>
            <a:r>
              <a:rPr lang="en-US" altLang="zh-CN" b="1" i="1" dirty="0" err="1" smtClean="0"/>
              <a:t>sychronization</a:t>
            </a:r>
            <a:r>
              <a:rPr lang="en-US" altLang="zh-CN" b="1" i="1" dirty="0" smtClean="0"/>
              <a:t>, ERD/ERS</a:t>
            </a:r>
            <a:endParaRPr lang="zh-CN" altLang="en-US" b="1" i="1" dirty="0"/>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48414" y="3374729"/>
            <a:ext cx="1266825" cy="43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27419" y="3375393"/>
            <a:ext cx="1266825" cy="43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12106716"/>
      </p:ext>
    </p:extLst>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3083"/>
            <a:ext cx="9973341"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a:t>
            </a:r>
            <a:r>
              <a:rPr lang="en-US" altLang="zh-CN" sz="2400" b="1" dirty="0" smtClean="0">
                <a:solidFill>
                  <a:schemeClr val="bg1"/>
                </a:solidFill>
              </a:rPr>
              <a:t>| Intraoperative </a:t>
            </a:r>
            <a:r>
              <a:rPr lang="en-US" altLang="zh-CN" sz="2400" b="1" dirty="0" err="1" smtClean="0">
                <a:solidFill>
                  <a:schemeClr val="bg1"/>
                </a:solidFill>
              </a:rPr>
              <a:t>ECoG</a:t>
            </a:r>
            <a:r>
              <a:rPr lang="en-US" altLang="zh-CN" sz="2400" b="1" dirty="0" smtClean="0">
                <a:solidFill>
                  <a:schemeClr val="bg1"/>
                </a:solidFill>
              </a:rPr>
              <a:t> </a:t>
            </a:r>
            <a:r>
              <a:rPr lang="en-US" altLang="zh-CN" sz="2400" b="1" dirty="0" smtClean="0">
                <a:solidFill>
                  <a:schemeClr val="bg1">
                    <a:lumMod val="50000"/>
                  </a:schemeClr>
                </a:solidFill>
              </a:rPr>
              <a:t>| Stereo-EEG |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TextBox 11"/>
          <p:cNvSpPr txBox="1"/>
          <p:nvPr/>
        </p:nvSpPr>
        <p:spPr>
          <a:xfrm>
            <a:off x="2732569" y="2573080"/>
            <a:ext cx="6103088" cy="923330"/>
          </a:xfrm>
          <a:prstGeom prst="rect">
            <a:avLst/>
          </a:prstGeom>
          <a:solidFill>
            <a:schemeClr val="tx1"/>
          </a:solidFill>
        </p:spPr>
        <p:txBody>
          <a:bodyPr wrap="square" rtlCol="0">
            <a:spAutoFit/>
          </a:bodyPr>
          <a:lstStyle/>
          <a:p>
            <a:r>
              <a:rPr lang="en-US" altLang="zh-CN" sz="5400" b="1" dirty="0" smtClean="0">
                <a:solidFill>
                  <a:schemeClr val="bg1"/>
                </a:solidFill>
              </a:rPr>
              <a:t>Intraoperative </a:t>
            </a:r>
            <a:r>
              <a:rPr lang="en-US" altLang="zh-CN" sz="5400" b="1" dirty="0" err="1" smtClean="0">
                <a:solidFill>
                  <a:schemeClr val="bg1"/>
                </a:solidFill>
              </a:rPr>
              <a:t>ECoG</a:t>
            </a:r>
            <a:endParaRPr lang="zh-CN" altLang="en-US" sz="5400" b="1" dirty="0">
              <a:solidFill>
                <a:schemeClr val="bg1"/>
              </a:solidFill>
            </a:endParaRPr>
          </a:p>
        </p:txBody>
      </p:sp>
    </p:spTree>
    <p:extLst>
      <p:ext uri="{BB962C8B-B14F-4D97-AF65-F5344CB8AC3E}">
        <p14:creationId xmlns:p14="http://schemas.microsoft.com/office/powerpoint/2010/main" val="1786961037"/>
      </p:ext>
    </p:extLst>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3083"/>
            <a:ext cx="9983974"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a:t>
            </a:r>
            <a:r>
              <a:rPr lang="en-US" altLang="zh-CN" sz="2400" b="1" dirty="0" smtClean="0">
                <a:solidFill>
                  <a:schemeClr val="bg1"/>
                </a:solidFill>
              </a:rPr>
              <a:t>| Intraoperative </a:t>
            </a:r>
            <a:r>
              <a:rPr lang="en-US" altLang="zh-CN" sz="2400" b="1" dirty="0" err="1" smtClean="0">
                <a:solidFill>
                  <a:schemeClr val="bg1"/>
                </a:solidFill>
              </a:rPr>
              <a:t>ECoG</a:t>
            </a:r>
            <a:r>
              <a:rPr lang="en-US" altLang="zh-CN" sz="2400" b="1" dirty="0" smtClean="0">
                <a:solidFill>
                  <a:schemeClr val="bg1"/>
                </a:solidFill>
              </a:rPr>
              <a:t> </a:t>
            </a:r>
            <a:r>
              <a:rPr lang="en-US" altLang="zh-CN" sz="2400" b="1" dirty="0" smtClean="0">
                <a:solidFill>
                  <a:schemeClr val="bg1">
                    <a:lumMod val="50000"/>
                  </a:schemeClr>
                </a:solidFill>
              </a:rPr>
              <a:t>| Stereo-EEG |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TextBox 5"/>
          <p:cNvSpPr txBox="1"/>
          <p:nvPr/>
        </p:nvSpPr>
        <p:spPr>
          <a:xfrm>
            <a:off x="0" y="520973"/>
            <a:ext cx="12192000" cy="1754326"/>
          </a:xfrm>
          <a:prstGeom prst="rect">
            <a:avLst/>
          </a:prstGeom>
          <a:noFill/>
        </p:spPr>
        <p:txBody>
          <a:bodyPr wrap="square" rtlCol="0">
            <a:spAutoFit/>
          </a:bodyPr>
          <a:lstStyle/>
          <a:p>
            <a:r>
              <a:rPr lang="en-US" altLang="zh-CN" sz="2400" b="1" i="1" dirty="0">
                <a:solidFill>
                  <a:schemeClr val="accent2">
                    <a:lumMod val="75000"/>
                  </a:schemeClr>
                </a:solidFill>
              </a:rPr>
              <a:t>Frontiers in Neuroscience, </a:t>
            </a:r>
            <a:r>
              <a:rPr lang="en-US" altLang="zh-CN" sz="2400" b="1" i="1" dirty="0" smtClean="0">
                <a:solidFill>
                  <a:schemeClr val="accent2">
                    <a:lumMod val="75000"/>
                  </a:schemeClr>
                </a:solidFill>
              </a:rPr>
              <a:t>(accepted </a:t>
            </a:r>
            <a:r>
              <a:rPr lang="en-US" altLang="zh-CN" sz="2400" b="1" i="1" dirty="0" err="1" smtClean="0">
                <a:solidFill>
                  <a:schemeClr val="accent2">
                    <a:lumMod val="75000"/>
                  </a:schemeClr>
                </a:solidFill>
              </a:rPr>
              <a:t>sep</a:t>
            </a:r>
            <a:r>
              <a:rPr lang="en-US" altLang="zh-CN" sz="2400" b="1" i="1" dirty="0" smtClean="0">
                <a:solidFill>
                  <a:schemeClr val="accent2">
                    <a:lumMod val="75000"/>
                  </a:schemeClr>
                </a:solidFill>
              </a:rPr>
              <a:t> 2015)</a:t>
            </a:r>
          </a:p>
          <a:p>
            <a:r>
              <a:rPr lang="en-US" altLang="zh-CN" sz="2400" b="1" dirty="0" smtClean="0"/>
              <a:t>Classifying Multiple Types of Hand Motions Using </a:t>
            </a:r>
            <a:r>
              <a:rPr lang="en-US" altLang="zh-CN" sz="2400" b="1" dirty="0" err="1" smtClean="0"/>
              <a:t>Electrocorticography</a:t>
            </a:r>
            <a:r>
              <a:rPr lang="en-US" altLang="zh-CN" sz="2400" b="1" dirty="0" smtClean="0"/>
              <a:t> During Intraoperative Awake Craniotomy &amp; Seizure Monitoring Processes - Case Studies </a:t>
            </a:r>
          </a:p>
          <a:p>
            <a:r>
              <a:rPr lang="en-US" altLang="zh-CN" dirty="0" smtClean="0"/>
              <a:t>Tao </a:t>
            </a:r>
            <a:r>
              <a:rPr lang="en-US" altLang="zh-CN" dirty="0" err="1"/>
              <a:t>Xie</a:t>
            </a:r>
            <a:r>
              <a:rPr lang="en-US" altLang="zh-CN" dirty="0"/>
              <a:t>, </a:t>
            </a:r>
            <a:r>
              <a:rPr lang="en-US" altLang="zh-CN" dirty="0" err="1"/>
              <a:t>Dingguo</a:t>
            </a:r>
            <a:r>
              <a:rPr lang="en-US" altLang="zh-CN" dirty="0"/>
              <a:t> </a:t>
            </a:r>
            <a:r>
              <a:rPr lang="en-US" altLang="zh-CN" dirty="0" smtClean="0"/>
              <a:t>Zhang*, </a:t>
            </a:r>
            <a:r>
              <a:rPr lang="en-US" altLang="zh-CN" dirty="0" err="1"/>
              <a:t>Zehan</a:t>
            </a:r>
            <a:r>
              <a:rPr lang="en-US" altLang="zh-CN" dirty="0"/>
              <a:t> </a:t>
            </a:r>
            <a:r>
              <a:rPr lang="en-US" altLang="zh-CN" dirty="0" smtClean="0"/>
              <a:t>Wu, </a:t>
            </a:r>
            <a:r>
              <a:rPr lang="en-US" altLang="zh-CN" dirty="0"/>
              <a:t>Liang </a:t>
            </a:r>
            <a:r>
              <a:rPr lang="en-US" altLang="zh-CN" dirty="0" smtClean="0"/>
              <a:t>Chen*, </a:t>
            </a:r>
            <a:r>
              <a:rPr lang="en-US" altLang="zh-CN" dirty="0" err="1"/>
              <a:t>Xiangyang</a:t>
            </a:r>
            <a:r>
              <a:rPr lang="en-US" altLang="zh-CN" dirty="0"/>
              <a:t> </a:t>
            </a:r>
            <a:r>
              <a:rPr lang="en-US" altLang="zh-CN" dirty="0" smtClean="0"/>
              <a:t>Zhu</a:t>
            </a:r>
          </a:p>
          <a:p>
            <a:r>
              <a:rPr lang="en-US" altLang="zh-CN" b="1" dirty="0" smtClean="0"/>
              <a:t>Shanghai Jiao Tong University </a:t>
            </a:r>
            <a:r>
              <a:rPr lang="en-US" altLang="zh-CN" b="1" dirty="0" smtClean="0">
                <a:solidFill>
                  <a:schemeClr val="accent2">
                    <a:lumMod val="75000"/>
                  </a:schemeClr>
                </a:solidFill>
              </a:rPr>
              <a:t>&amp; </a:t>
            </a:r>
            <a:r>
              <a:rPr lang="en-US" altLang="zh-CN" b="1" dirty="0" err="1" smtClean="0"/>
              <a:t>Huashan</a:t>
            </a:r>
            <a:r>
              <a:rPr lang="en-US" altLang="zh-CN" b="1" dirty="0" smtClean="0"/>
              <a:t> Hospital, </a:t>
            </a:r>
            <a:r>
              <a:rPr lang="en-US" altLang="zh-CN" b="1" dirty="0" err="1" smtClean="0"/>
              <a:t>Fudan</a:t>
            </a:r>
            <a:r>
              <a:rPr lang="en-US" altLang="zh-CN" b="1" dirty="0" smtClean="0"/>
              <a:t> University</a:t>
            </a:r>
            <a:endParaRPr lang="zh-CN" altLang="en-US" b="1" dirty="0"/>
          </a:p>
        </p:txBody>
      </p:sp>
      <p:sp>
        <p:nvSpPr>
          <p:cNvPr id="8" name="TextBox 7"/>
          <p:cNvSpPr txBox="1"/>
          <p:nvPr/>
        </p:nvSpPr>
        <p:spPr>
          <a:xfrm>
            <a:off x="155576" y="2275299"/>
            <a:ext cx="6670526" cy="440120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b="1" dirty="0" smtClean="0">
                <a:solidFill>
                  <a:schemeClr val="accent2">
                    <a:lumMod val="75000"/>
                  </a:schemeClr>
                </a:solidFill>
              </a:rPr>
              <a:t>Main findings of the thesis:</a:t>
            </a:r>
          </a:p>
          <a:p>
            <a:pPr marL="342900" indent="-342900">
              <a:buFont typeface="Arial" panose="020B0604020202020204" pitchFamily="34" charset="0"/>
              <a:buChar char="•"/>
            </a:pPr>
            <a:r>
              <a:rPr lang="en-US" altLang="zh-CN" sz="2000" dirty="0" smtClean="0"/>
              <a:t>This </a:t>
            </a:r>
            <a:r>
              <a:rPr lang="en-US" altLang="zh-CN" sz="2000" dirty="0"/>
              <a:t>study verified the possibility of decoding multiple </a:t>
            </a:r>
            <a:r>
              <a:rPr lang="en-US" altLang="zh-CN" sz="2000" dirty="0" smtClean="0"/>
              <a:t>hand motion </a:t>
            </a:r>
            <a:r>
              <a:rPr lang="en-US" altLang="zh-CN" sz="2000" dirty="0"/>
              <a:t>types during an awake craniotomy, which is the </a:t>
            </a:r>
            <a:r>
              <a:rPr lang="en-US" altLang="zh-CN" sz="2000" dirty="0" smtClean="0"/>
              <a:t>first step </a:t>
            </a:r>
            <a:r>
              <a:rPr lang="en-US" altLang="zh-CN" sz="2000" dirty="0"/>
              <a:t>towards dexterous </a:t>
            </a:r>
            <a:r>
              <a:rPr lang="en-US" altLang="zh-CN" sz="2000" dirty="0" err="1"/>
              <a:t>neuroprosthetic</a:t>
            </a:r>
            <a:r>
              <a:rPr lang="en-US" altLang="zh-CN" sz="2000" dirty="0"/>
              <a:t> control during </a:t>
            </a:r>
            <a:r>
              <a:rPr lang="en-US" altLang="zh-CN" sz="2000" dirty="0" smtClean="0"/>
              <a:t>surgical implantation</a:t>
            </a:r>
            <a:r>
              <a:rPr lang="en-US" altLang="zh-CN" sz="2000" dirty="0"/>
              <a:t>, in order to verify the optimal placement of </a:t>
            </a:r>
            <a:r>
              <a:rPr lang="en-US" altLang="zh-CN" sz="2000" dirty="0" smtClean="0"/>
              <a:t>electrodes. </a:t>
            </a:r>
          </a:p>
          <a:p>
            <a:pPr marL="342900" indent="-342900">
              <a:buFont typeface="Arial" panose="020B0604020202020204" pitchFamily="34" charset="0"/>
              <a:buChar char="•"/>
            </a:pPr>
            <a:r>
              <a:rPr lang="en-US" altLang="zh-CN" sz="2000" dirty="0" smtClean="0"/>
              <a:t>The </a:t>
            </a:r>
            <a:r>
              <a:rPr lang="en-US" altLang="zh-CN" sz="2000" dirty="0"/>
              <a:t>accuracy during awake craniotomy was </a:t>
            </a:r>
            <a:r>
              <a:rPr lang="en-US" altLang="zh-CN" sz="2000" dirty="0" smtClean="0"/>
              <a:t>comparable to </a:t>
            </a:r>
            <a:r>
              <a:rPr lang="en-US" altLang="zh-CN" sz="2000" dirty="0"/>
              <a:t>results during seizure monitoring. </a:t>
            </a:r>
            <a:endParaRPr lang="en-US" altLang="zh-CN" sz="2000" dirty="0" smtClean="0"/>
          </a:p>
          <a:p>
            <a:pPr marL="342900" indent="-342900">
              <a:buFont typeface="Arial" panose="020B0604020202020204" pitchFamily="34" charset="0"/>
              <a:buChar char="•"/>
            </a:pPr>
            <a:r>
              <a:rPr lang="en-US" altLang="zh-CN" sz="2000" dirty="0" smtClean="0"/>
              <a:t>This </a:t>
            </a:r>
            <a:r>
              <a:rPr lang="en-US" altLang="zh-CN" sz="2000" dirty="0"/>
              <a:t>study also </a:t>
            </a:r>
            <a:r>
              <a:rPr lang="en-US" altLang="zh-CN" sz="2000" dirty="0" smtClean="0"/>
              <a:t>indicated that </a:t>
            </a:r>
            <a:r>
              <a:rPr lang="en-US" altLang="zh-CN" sz="2000" dirty="0" err="1"/>
              <a:t>ECoG</a:t>
            </a:r>
            <a:r>
              <a:rPr lang="en-US" altLang="zh-CN" sz="2000" dirty="0"/>
              <a:t> was a promising approach for precise </a:t>
            </a:r>
            <a:r>
              <a:rPr lang="en-US" altLang="zh-CN" sz="2000" dirty="0" smtClean="0"/>
              <a:t>identification of </a:t>
            </a:r>
            <a:r>
              <a:rPr lang="en-US" altLang="zh-CN" sz="2000" dirty="0"/>
              <a:t>eloquent cortex during awake craniotomy, and might </a:t>
            </a:r>
            <a:r>
              <a:rPr lang="en-US" altLang="zh-CN" sz="2000" dirty="0" smtClean="0"/>
              <a:t>form a </a:t>
            </a:r>
            <a:r>
              <a:rPr lang="en-US" altLang="zh-CN" sz="2000" dirty="0"/>
              <a:t>promising BCI system that could benefit both patients </a:t>
            </a:r>
            <a:r>
              <a:rPr lang="en-US" altLang="zh-CN" sz="2000" dirty="0" smtClean="0"/>
              <a:t>and neurosurgeons.</a:t>
            </a:r>
          </a:p>
          <a:p>
            <a:r>
              <a:rPr lang="en-US" altLang="zh-CN" sz="2000" b="1" dirty="0" smtClean="0">
                <a:solidFill>
                  <a:schemeClr val="accent2">
                    <a:lumMod val="75000"/>
                  </a:schemeClr>
                </a:solidFill>
              </a:rPr>
              <a:t>Subjects: </a:t>
            </a:r>
            <a:r>
              <a:rPr lang="en-US" altLang="zh-CN" sz="2000" dirty="0" smtClean="0">
                <a:solidFill>
                  <a:schemeClr val="tx1"/>
                </a:solidFill>
              </a:rPr>
              <a:t>2 subjects during </a:t>
            </a:r>
            <a:r>
              <a:rPr lang="en-US" altLang="zh-CN" sz="2000" dirty="0">
                <a:solidFill>
                  <a:schemeClr val="tx1"/>
                </a:solidFill>
              </a:rPr>
              <a:t>intraoperative awake craniotomy </a:t>
            </a:r>
            <a:r>
              <a:rPr lang="en-US" altLang="zh-CN" sz="2000" dirty="0" smtClean="0">
                <a:solidFill>
                  <a:schemeClr val="tx1"/>
                </a:solidFill>
              </a:rPr>
              <a:t>&amp; 2 subjects during </a:t>
            </a:r>
            <a:r>
              <a:rPr lang="en-US" altLang="zh-CN" sz="2000" dirty="0" err="1" smtClean="0">
                <a:solidFill>
                  <a:schemeClr val="tx1"/>
                </a:solidFill>
              </a:rPr>
              <a:t>extraoperative</a:t>
            </a:r>
            <a:r>
              <a:rPr lang="en-US" altLang="zh-CN" sz="2000" dirty="0" smtClean="0">
                <a:solidFill>
                  <a:schemeClr val="tx1"/>
                </a:solidFill>
              </a:rPr>
              <a:t> </a:t>
            </a:r>
            <a:r>
              <a:rPr lang="en-US" altLang="zh-CN" sz="2000" dirty="0">
                <a:solidFill>
                  <a:schemeClr val="tx1"/>
                </a:solidFill>
              </a:rPr>
              <a:t>seizure monitoring processes</a:t>
            </a:r>
            <a:endParaRPr lang="en-US" altLang="zh-CN" sz="2000" dirty="0" smtClean="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0533" y="2211100"/>
            <a:ext cx="5058435" cy="2328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00533" y="4614130"/>
            <a:ext cx="5089451" cy="2201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7518949"/>
      </p:ext>
    </p:extLst>
  </p:cSld>
  <p:clrMapOvr>
    <a:masterClrMapping/>
  </p:clrMapOvr>
  <p:transition spd="slow">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3083"/>
            <a:ext cx="9983974"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a:t>
            </a:r>
            <a:r>
              <a:rPr lang="en-US" altLang="zh-CN" sz="2400" b="1" dirty="0" smtClean="0">
                <a:solidFill>
                  <a:schemeClr val="bg1"/>
                </a:solidFill>
              </a:rPr>
              <a:t>| Intraoperative </a:t>
            </a:r>
            <a:r>
              <a:rPr lang="en-US" altLang="zh-CN" sz="2400" b="1" dirty="0" err="1" smtClean="0">
                <a:solidFill>
                  <a:schemeClr val="bg1"/>
                </a:solidFill>
              </a:rPr>
              <a:t>ECoG</a:t>
            </a:r>
            <a:r>
              <a:rPr lang="en-US" altLang="zh-CN" sz="2400" b="1" dirty="0" smtClean="0">
                <a:solidFill>
                  <a:schemeClr val="bg1"/>
                </a:solidFill>
              </a:rPr>
              <a:t> </a:t>
            </a:r>
            <a:r>
              <a:rPr lang="en-US" altLang="zh-CN" sz="2400" b="1" dirty="0" smtClean="0">
                <a:solidFill>
                  <a:schemeClr val="bg1">
                    <a:lumMod val="50000"/>
                  </a:schemeClr>
                </a:solidFill>
              </a:rPr>
              <a:t>| Stereo-EEG |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TextBox 5"/>
          <p:cNvSpPr txBox="1"/>
          <p:nvPr/>
        </p:nvSpPr>
        <p:spPr>
          <a:xfrm>
            <a:off x="0" y="520973"/>
            <a:ext cx="12192000" cy="1754326"/>
          </a:xfrm>
          <a:prstGeom prst="rect">
            <a:avLst/>
          </a:prstGeom>
          <a:noFill/>
        </p:spPr>
        <p:txBody>
          <a:bodyPr wrap="square" rtlCol="0">
            <a:spAutoFit/>
          </a:bodyPr>
          <a:lstStyle/>
          <a:p>
            <a:r>
              <a:rPr lang="en-US" altLang="zh-CN" sz="2400" b="1" i="1" dirty="0">
                <a:solidFill>
                  <a:schemeClr val="accent2">
                    <a:lumMod val="75000"/>
                  </a:schemeClr>
                </a:solidFill>
              </a:rPr>
              <a:t>Frontiers in Neuroscience, </a:t>
            </a:r>
            <a:r>
              <a:rPr lang="en-US" altLang="zh-CN" sz="2400" b="1" i="1" dirty="0" smtClean="0">
                <a:solidFill>
                  <a:schemeClr val="accent2">
                    <a:lumMod val="75000"/>
                  </a:schemeClr>
                </a:solidFill>
              </a:rPr>
              <a:t>(accepted </a:t>
            </a:r>
            <a:r>
              <a:rPr lang="en-US" altLang="zh-CN" sz="2400" b="1" i="1" dirty="0" err="1" smtClean="0">
                <a:solidFill>
                  <a:schemeClr val="accent2">
                    <a:lumMod val="75000"/>
                  </a:schemeClr>
                </a:solidFill>
              </a:rPr>
              <a:t>sep</a:t>
            </a:r>
            <a:r>
              <a:rPr lang="en-US" altLang="zh-CN" sz="2400" b="1" i="1" dirty="0" smtClean="0">
                <a:solidFill>
                  <a:schemeClr val="accent2">
                    <a:lumMod val="75000"/>
                  </a:schemeClr>
                </a:solidFill>
              </a:rPr>
              <a:t> 2015)</a:t>
            </a:r>
          </a:p>
          <a:p>
            <a:r>
              <a:rPr lang="en-US" altLang="zh-CN" sz="2400" b="1" dirty="0" smtClean="0"/>
              <a:t>Classifying Multiple Types of Hand Motions Using </a:t>
            </a:r>
            <a:r>
              <a:rPr lang="en-US" altLang="zh-CN" sz="2400" b="1" dirty="0" err="1" smtClean="0"/>
              <a:t>Electrocorticography</a:t>
            </a:r>
            <a:r>
              <a:rPr lang="en-US" altLang="zh-CN" sz="2400" b="1" dirty="0" smtClean="0"/>
              <a:t> During Intraoperative Awake Craniotomy &amp; Seizure Monitoring Processes - Case Studies </a:t>
            </a:r>
          </a:p>
          <a:p>
            <a:r>
              <a:rPr lang="en-US" altLang="zh-CN" dirty="0" smtClean="0"/>
              <a:t>Tao </a:t>
            </a:r>
            <a:r>
              <a:rPr lang="en-US" altLang="zh-CN" dirty="0" err="1"/>
              <a:t>Xie</a:t>
            </a:r>
            <a:r>
              <a:rPr lang="en-US" altLang="zh-CN" dirty="0"/>
              <a:t>, </a:t>
            </a:r>
            <a:r>
              <a:rPr lang="en-US" altLang="zh-CN" dirty="0" err="1"/>
              <a:t>Dingguo</a:t>
            </a:r>
            <a:r>
              <a:rPr lang="en-US" altLang="zh-CN" dirty="0"/>
              <a:t> </a:t>
            </a:r>
            <a:r>
              <a:rPr lang="en-US" altLang="zh-CN" dirty="0" smtClean="0"/>
              <a:t>Zhang*, </a:t>
            </a:r>
            <a:r>
              <a:rPr lang="en-US" altLang="zh-CN" dirty="0" err="1"/>
              <a:t>Zehan</a:t>
            </a:r>
            <a:r>
              <a:rPr lang="en-US" altLang="zh-CN" dirty="0"/>
              <a:t> Wu, </a:t>
            </a:r>
            <a:r>
              <a:rPr lang="en-US" altLang="zh-CN" dirty="0" smtClean="0"/>
              <a:t>Liang Chen*, </a:t>
            </a:r>
            <a:r>
              <a:rPr lang="en-US" altLang="zh-CN" dirty="0" err="1"/>
              <a:t>Xiangyang</a:t>
            </a:r>
            <a:r>
              <a:rPr lang="en-US" altLang="zh-CN" dirty="0"/>
              <a:t> </a:t>
            </a:r>
            <a:r>
              <a:rPr lang="en-US" altLang="zh-CN" dirty="0" smtClean="0"/>
              <a:t>Zhu</a:t>
            </a:r>
          </a:p>
          <a:p>
            <a:r>
              <a:rPr lang="en-US" altLang="zh-CN" b="1" dirty="0" smtClean="0"/>
              <a:t>Shanghai Jiao Tong University </a:t>
            </a:r>
            <a:r>
              <a:rPr lang="en-US" altLang="zh-CN" b="1" dirty="0" smtClean="0">
                <a:solidFill>
                  <a:schemeClr val="accent2">
                    <a:lumMod val="75000"/>
                  </a:schemeClr>
                </a:solidFill>
              </a:rPr>
              <a:t>&amp; </a:t>
            </a:r>
            <a:r>
              <a:rPr lang="en-US" altLang="zh-CN" b="1" dirty="0" err="1" smtClean="0"/>
              <a:t>Huashan</a:t>
            </a:r>
            <a:r>
              <a:rPr lang="en-US" altLang="zh-CN" b="1" dirty="0" smtClean="0"/>
              <a:t> Hospital, </a:t>
            </a:r>
            <a:r>
              <a:rPr lang="en-US" altLang="zh-CN" b="1" dirty="0" err="1" smtClean="0"/>
              <a:t>Fudan</a:t>
            </a:r>
            <a:r>
              <a:rPr lang="en-US" altLang="zh-CN" b="1" dirty="0" smtClean="0"/>
              <a:t> University</a:t>
            </a:r>
            <a:endParaRPr lang="zh-CN" altLang="en-US" b="1" dirty="0"/>
          </a:p>
        </p:txBody>
      </p:sp>
      <p:sp>
        <p:nvSpPr>
          <p:cNvPr id="8" name="TextBox 7"/>
          <p:cNvSpPr txBox="1"/>
          <p:nvPr/>
        </p:nvSpPr>
        <p:spPr>
          <a:xfrm>
            <a:off x="155576" y="2275299"/>
            <a:ext cx="6670526" cy="440120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b="1" dirty="0" smtClean="0">
                <a:solidFill>
                  <a:schemeClr val="accent2">
                    <a:lumMod val="75000"/>
                  </a:schemeClr>
                </a:solidFill>
              </a:rPr>
              <a:t>Main findings of the thesis:</a:t>
            </a:r>
          </a:p>
          <a:p>
            <a:pPr marL="342900" indent="-342900">
              <a:buFont typeface="Arial" panose="020B0604020202020204" pitchFamily="34" charset="0"/>
              <a:buChar char="•"/>
            </a:pPr>
            <a:r>
              <a:rPr lang="en-US" altLang="zh-CN" sz="2000" dirty="0" smtClean="0"/>
              <a:t>This </a:t>
            </a:r>
            <a:r>
              <a:rPr lang="en-US" altLang="zh-CN" sz="2000" dirty="0"/>
              <a:t>study verified the possibility of decoding multiple </a:t>
            </a:r>
            <a:r>
              <a:rPr lang="en-US" altLang="zh-CN" sz="2000" dirty="0" smtClean="0"/>
              <a:t>hand motion </a:t>
            </a:r>
            <a:r>
              <a:rPr lang="en-US" altLang="zh-CN" sz="2000" dirty="0"/>
              <a:t>types during an awake craniotomy, which is the </a:t>
            </a:r>
            <a:r>
              <a:rPr lang="en-US" altLang="zh-CN" sz="2000" dirty="0" smtClean="0"/>
              <a:t>first step </a:t>
            </a:r>
            <a:r>
              <a:rPr lang="en-US" altLang="zh-CN" sz="2000" dirty="0"/>
              <a:t>towards dexterous </a:t>
            </a:r>
            <a:r>
              <a:rPr lang="en-US" altLang="zh-CN" sz="2000" dirty="0" err="1"/>
              <a:t>neuroprosthetic</a:t>
            </a:r>
            <a:r>
              <a:rPr lang="en-US" altLang="zh-CN" sz="2000" dirty="0"/>
              <a:t> control during </a:t>
            </a:r>
            <a:r>
              <a:rPr lang="en-US" altLang="zh-CN" sz="2000" dirty="0" smtClean="0"/>
              <a:t>surgical implantation</a:t>
            </a:r>
            <a:r>
              <a:rPr lang="en-US" altLang="zh-CN" sz="2000" dirty="0"/>
              <a:t>, in order to verify the optimal placement of </a:t>
            </a:r>
            <a:r>
              <a:rPr lang="en-US" altLang="zh-CN" sz="2000" dirty="0" smtClean="0"/>
              <a:t>electrodes. </a:t>
            </a:r>
          </a:p>
          <a:p>
            <a:pPr marL="342900" indent="-342900">
              <a:buFont typeface="Arial" panose="020B0604020202020204" pitchFamily="34" charset="0"/>
              <a:buChar char="•"/>
            </a:pPr>
            <a:r>
              <a:rPr lang="en-US" altLang="zh-CN" sz="2000" dirty="0" smtClean="0"/>
              <a:t>The </a:t>
            </a:r>
            <a:r>
              <a:rPr lang="en-US" altLang="zh-CN" sz="2000" dirty="0"/>
              <a:t>accuracy during awake craniotomy was </a:t>
            </a:r>
            <a:r>
              <a:rPr lang="en-US" altLang="zh-CN" sz="2000" dirty="0" smtClean="0"/>
              <a:t>comparable to </a:t>
            </a:r>
            <a:r>
              <a:rPr lang="en-US" altLang="zh-CN" sz="2000" dirty="0"/>
              <a:t>results during seizure monitoring. </a:t>
            </a:r>
            <a:endParaRPr lang="en-US" altLang="zh-CN" sz="2000" dirty="0" smtClean="0"/>
          </a:p>
          <a:p>
            <a:pPr marL="342900" indent="-342900">
              <a:buFont typeface="Arial" panose="020B0604020202020204" pitchFamily="34" charset="0"/>
              <a:buChar char="•"/>
            </a:pPr>
            <a:r>
              <a:rPr lang="en-US" altLang="zh-CN" sz="2000" dirty="0" smtClean="0"/>
              <a:t>This </a:t>
            </a:r>
            <a:r>
              <a:rPr lang="en-US" altLang="zh-CN" sz="2000" dirty="0"/>
              <a:t>study also </a:t>
            </a:r>
            <a:r>
              <a:rPr lang="en-US" altLang="zh-CN" sz="2000" dirty="0" smtClean="0"/>
              <a:t>indicated that </a:t>
            </a:r>
            <a:r>
              <a:rPr lang="en-US" altLang="zh-CN" sz="2000" dirty="0" err="1"/>
              <a:t>ECoG</a:t>
            </a:r>
            <a:r>
              <a:rPr lang="en-US" altLang="zh-CN" sz="2000" dirty="0"/>
              <a:t> was a promising approach for precise </a:t>
            </a:r>
            <a:r>
              <a:rPr lang="en-US" altLang="zh-CN" sz="2000" dirty="0" smtClean="0"/>
              <a:t>identification of </a:t>
            </a:r>
            <a:r>
              <a:rPr lang="en-US" altLang="zh-CN" sz="2000" dirty="0"/>
              <a:t>eloquent cortex during awake craniotomy, and might </a:t>
            </a:r>
            <a:r>
              <a:rPr lang="en-US" altLang="zh-CN" sz="2000" dirty="0" smtClean="0"/>
              <a:t>form a </a:t>
            </a:r>
            <a:r>
              <a:rPr lang="en-US" altLang="zh-CN" sz="2000" dirty="0"/>
              <a:t>promising BCI system that could benefit both patients </a:t>
            </a:r>
            <a:r>
              <a:rPr lang="en-US" altLang="zh-CN" sz="2000" dirty="0" smtClean="0"/>
              <a:t>and neurosurgeons.</a:t>
            </a:r>
          </a:p>
          <a:p>
            <a:r>
              <a:rPr lang="en-US" altLang="zh-CN" sz="2000" b="1" dirty="0" smtClean="0">
                <a:solidFill>
                  <a:schemeClr val="accent2">
                    <a:lumMod val="75000"/>
                  </a:schemeClr>
                </a:solidFill>
              </a:rPr>
              <a:t>Subjects: </a:t>
            </a:r>
            <a:r>
              <a:rPr lang="en-US" altLang="zh-CN" sz="2000" dirty="0" smtClean="0">
                <a:solidFill>
                  <a:schemeClr val="tx1"/>
                </a:solidFill>
              </a:rPr>
              <a:t>2 subjects during </a:t>
            </a:r>
            <a:r>
              <a:rPr lang="en-US" altLang="zh-CN" sz="2000" dirty="0">
                <a:solidFill>
                  <a:schemeClr val="tx1"/>
                </a:solidFill>
              </a:rPr>
              <a:t>intraoperative awake craniotomy </a:t>
            </a:r>
            <a:r>
              <a:rPr lang="en-US" altLang="zh-CN" sz="2000" dirty="0" smtClean="0">
                <a:solidFill>
                  <a:schemeClr val="tx1"/>
                </a:solidFill>
              </a:rPr>
              <a:t>&amp; 2 subjects during </a:t>
            </a:r>
            <a:r>
              <a:rPr lang="en-US" altLang="zh-CN" sz="2000" dirty="0" err="1" smtClean="0">
                <a:solidFill>
                  <a:schemeClr val="tx1"/>
                </a:solidFill>
              </a:rPr>
              <a:t>extraoperative</a:t>
            </a:r>
            <a:r>
              <a:rPr lang="en-US" altLang="zh-CN" sz="2000" dirty="0" smtClean="0">
                <a:solidFill>
                  <a:schemeClr val="tx1"/>
                </a:solidFill>
              </a:rPr>
              <a:t> </a:t>
            </a:r>
            <a:r>
              <a:rPr lang="en-US" altLang="zh-CN" sz="2000" dirty="0">
                <a:solidFill>
                  <a:schemeClr val="tx1"/>
                </a:solidFill>
              </a:rPr>
              <a:t>seizure monitoring processes</a:t>
            </a:r>
            <a:endParaRPr lang="en-US" altLang="zh-CN" sz="2000" dirty="0" smtClean="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0533" y="2211100"/>
            <a:ext cx="5058435" cy="2328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00533" y="4614130"/>
            <a:ext cx="5089451" cy="2201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0" y="520973"/>
            <a:ext cx="12192000" cy="1754325"/>
          </a:xfrm>
          <a:prstGeom prst="rect">
            <a:avLst/>
          </a:prstGeom>
          <a:solidFill>
            <a:schemeClr val="bg1">
              <a:lumMod val="8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826102" y="2275299"/>
            <a:ext cx="5365898" cy="4582701"/>
          </a:xfrm>
          <a:prstGeom prst="rect">
            <a:avLst/>
          </a:prstGeom>
          <a:solidFill>
            <a:schemeClr val="bg1">
              <a:lumMod val="8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0" y="4136066"/>
            <a:ext cx="6826102" cy="2721934"/>
          </a:xfrm>
          <a:prstGeom prst="rect">
            <a:avLst/>
          </a:prstGeom>
          <a:solidFill>
            <a:schemeClr val="bg1">
              <a:lumMod val="8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12087238"/>
      </p:ext>
    </p:extLst>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 y="3083"/>
            <a:ext cx="9983974"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a:t>
            </a:r>
            <a:r>
              <a:rPr lang="en-US" altLang="zh-CN" sz="2400" b="1" dirty="0" smtClean="0">
                <a:solidFill>
                  <a:schemeClr val="bg1"/>
                </a:solidFill>
              </a:rPr>
              <a:t>| Intraoperative </a:t>
            </a:r>
            <a:r>
              <a:rPr lang="en-US" altLang="zh-CN" sz="2400" b="1" dirty="0" err="1" smtClean="0">
                <a:solidFill>
                  <a:schemeClr val="bg1"/>
                </a:solidFill>
              </a:rPr>
              <a:t>ECoG</a:t>
            </a:r>
            <a:r>
              <a:rPr lang="en-US" altLang="zh-CN" sz="2400" b="1" dirty="0" smtClean="0">
                <a:solidFill>
                  <a:schemeClr val="bg1"/>
                </a:solidFill>
              </a:rPr>
              <a:t> </a:t>
            </a:r>
            <a:r>
              <a:rPr lang="en-US" altLang="zh-CN" sz="2400" b="1" dirty="0" smtClean="0">
                <a:solidFill>
                  <a:schemeClr val="bg1">
                    <a:lumMod val="50000"/>
                  </a:schemeClr>
                </a:solidFill>
              </a:rPr>
              <a:t>| Stereo-EEG |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3"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TextBox 4"/>
          <p:cNvSpPr txBox="1"/>
          <p:nvPr/>
        </p:nvSpPr>
        <p:spPr>
          <a:xfrm>
            <a:off x="0" y="733581"/>
            <a:ext cx="12192000" cy="132343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b="1" dirty="0" smtClean="0">
                <a:solidFill>
                  <a:schemeClr val="accent2">
                    <a:lumMod val="75000"/>
                  </a:schemeClr>
                </a:solidFill>
              </a:rPr>
              <a:t>Main findings of the thesis:</a:t>
            </a:r>
          </a:p>
          <a:p>
            <a:r>
              <a:rPr lang="en-US" altLang="zh-CN" sz="2000" dirty="0" smtClean="0"/>
              <a:t>This </a:t>
            </a:r>
            <a:r>
              <a:rPr lang="en-US" altLang="zh-CN" sz="2000" dirty="0"/>
              <a:t>study verified the possibility of decoding multiple </a:t>
            </a:r>
            <a:r>
              <a:rPr lang="en-US" altLang="zh-CN" sz="2000" dirty="0" smtClean="0"/>
              <a:t>hand motion </a:t>
            </a:r>
            <a:r>
              <a:rPr lang="en-US" altLang="zh-CN" sz="2000" dirty="0"/>
              <a:t>types during an awake craniotomy, which is the </a:t>
            </a:r>
            <a:r>
              <a:rPr lang="en-US" altLang="zh-CN" sz="2000" dirty="0" smtClean="0"/>
              <a:t>first step </a:t>
            </a:r>
            <a:r>
              <a:rPr lang="en-US" altLang="zh-CN" sz="2000" dirty="0"/>
              <a:t>towards dexterous </a:t>
            </a:r>
            <a:r>
              <a:rPr lang="en-US" altLang="zh-CN" sz="2000" dirty="0" err="1"/>
              <a:t>neuroprosthetic</a:t>
            </a:r>
            <a:r>
              <a:rPr lang="en-US" altLang="zh-CN" sz="2000" dirty="0"/>
              <a:t> control during </a:t>
            </a:r>
            <a:r>
              <a:rPr lang="en-US" altLang="zh-CN" sz="2000" dirty="0" smtClean="0"/>
              <a:t>surgical implantation</a:t>
            </a:r>
            <a:r>
              <a:rPr lang="en-US" altLang="zh-CN" sz="2000" dirty="0"/>
              <a:t>, in order to verify the optimal placement of </a:t>
            </a:r>
            <a:r>
              <a:rPr lang="en-US" altLang="zh-CN" sz="2000" dirty="0" smtClean="0"/>
              <a:t>electrodes. </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11" y="2509283"/>
            <a:ext cx="5920969" cy="3389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76545" y="2349823"/>
            <a:ext cx="6115456" cy="17862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9339" y="4327452"/>
            <a:ext cx="6072661" cy="17650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58015831"/>
      </p:ext>
    </p:extLst>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 y="3083"/>
            <a:ext cx="9983974" cy="46166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sz="2400" b="1" dirty="0" smtClean="0">
                <a:solidFill>
                  <a:schemeClr val="bg1">
                    <a:lumMod val="50000"/>
                  </a:schemeClr>
                </a:solidFill>
              </a:rPr>
              <a:t>Introduction </a:t>
            </a:r>
            <a:r>
              <a:rPr lang="en-US" altLang="zh-CN" sz="2400" b="1" dirty="0" smtClean="0">
                <a:solidFill>
                  <a:schemeClr val="bg1"/>
                </a:solidFill>
              </a:rPr>
              <a:t>| Intraoperative </a:t>
            </a:r>
            <a:r>
              <a:rPr lang="en-US" altLang="zh-CN" sz="2400" b="1" dirty="0" err="1" smtClean="0">
                <a:solidFill>
                  <a:schemeClr val="bg1"/>
                </a:solidFill>
              </a:rPr>
              <a:t>ECoG</a:t>
            </a:r>
            <a:r>
              <a:rPr lang="en-US" altLang="zh-CN" sz="2400" b="1" dirty="0" smtClean="0">
                <a:solidFill>
                  <a:schemeClr val="bg1"/>
                </a:solidFill>
              </a:rPr>
              <a:t> </a:t>
            </a:r>
            <a:r>
              <a:rPr lang="en-US" altLang="zh-CN" sz="2400" b="1" dirty="0" smtClean="0">
                <a:solidFill>
                  <a:schemeClr val="bg1">
                    <a:lumMod val="50000"/>
                  </a:schemeClr>
                </a:solidFill>
              </a:rPr>
              <a:t>| Stereo-EEG | MRCP | </a:t>
            </a:r>
            <a:r>
              <a:rPr lang="en-US" altLang="zh-CN" sz="2400" b="1" dirty="0">
                <a:solidFill>
                  <a:schemeClr val="bg1">
                    <a:lumMod val="50000"/>
                  </a:schemeClr>
                </a:solidFill>
              </a:rPr>
              <a:t>platform | Further</a:t>
            </a:r>
            <a:endParaRPr lang="zh-CN" altLang="en-US" sz="2400" b="1" dirty="0">
              <a:solidFill>
                <a:schemeClr val="bg1">
                  <a:lumMod val="50000"/>
                </a:schemeClr>
              </a:solidFill>
            </a:endParaRPr>
          </a:p>
        </p:txBody>
      </p:sp>
      <p:sp>
        <p:nvSpPr>
          <p:cNvPr id="5" name="AutoShape 2" descr="E:\360cloud\360%E4%BA%91%E7%9B%98\%E6%9C%89%E9%81%93%E4%BA%91%E6%9C%AC%E5%9C%B0%E6%96%87%E4%BB%B6\breathingxie@163.com\156c0902ed354446ad25b68a65939582\89a0d8c04edb46e0b69f519a9c0829ab.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E:\360cloud\360%E4%BA%91%E7%9B%98\%E6%9C%89%E9%81%93%E4%BA%91%E6%9C%AC%E5%9C%B0%E6%96%87%E4%BB%B6\breathingxie@163.com\156c0902ed354446ad25b68a65939582\89a0d8c04edb46e0b69f519a9c0829ab.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TextBox 5"/>
          <p:cNvSpPr txBox="1"/>
          <p:nvPr/>
        </p:nvSpPr>
        <p:spPr>
          <a:xfrm>
            <a:off x="0" y="520973"/>
            <a:ext cx="12192000" cy="1754326"/>
          </a:xfrm>
          <a:prstGeom prst="rect">
            <a:avLst/>
          </a:prstGeom>
          <a:noFill/>
        </p:spPr>
        <p:txBody>
          <a:bodyPr wrap="square" rtlCol="0">
            <a:spAutoFit/>
          </a:bodyPr>
          <a:lstStyle/>
          <a:p>
            <a:r>
              <a:rPr lang="en-US" altLang="zh-CN" sz="2400" b="1" i="1" dirty="0">
                <a:solidFill>
                  <a:schemeClr val="accent2">
                    <a:lumMod val="75000"/>
                  </a:schemeClr>
                </a:solidFill>
              </a:rPr>
              <a:t>Frontiers in Neuroscience, </a:t>
            </a:r>
            <a:r>
              <a:rPr lang="en-US" altLang="zh-CN" sz="2400" b="1" i="1" dirty="0" smtClean="0">
                <a:solidFill>
                  <a:schemeClr val="accent2">
                    <a:lumMod val="75000"/>
                  </a:schemeClr>
                </a:solidFill>
              </a:rPr>
              <a:t>(accepted </a:t>
            </a:r>
            <a:r>
              <a:rPr lang="en-US" altLang="zh-CN" sz="2400" b="1" i="1" dirty="0" err="1" smtClean="0">
                <a:solidFill>
                  <a:schemeClr val="accent2">
                    <a:lumMod val="75000"/>
                  </a:schemeClr>
                </a:solidFill>
              </a:rPr>
              <a:t>sep</a:t>
            </a:r>
            <a:r>
              <a:rPr lang="en-US" altLang="zh-CN" sz="2400" b="1" i="1" dirty="0" smtClean="0">
                <a:solidFill>
                  <a:schemeClr val="accent2">
                    <a:lumMod val="75000"/>
                  </a:schemeClr>
                </a:solidFill>
              </a:rPr>
              <a:t> 2015)</a:t>
            </a:r>
          </a:p>
          <a:p>
            <a:r>
              <a:rPr lang="en-US" altLang="zh-CN" sz="2400" b="1" dirty="0" smtClean="0"/>
              <a:t>Classifying Multiple Types of Hand Motions Using </a:t>
            </a:r>
            <a:r>
              <a:rPr lang="en-US" altLang="zh-CN" sz="2400" b="1" dirty="0" err="1" smtClean="0"/>
              <a:t>Electrocorticography</a:t>
            </a:r>
            <a:r>
              <a:rPr lang="en-US" altLang="zh-CN" sz="2400" b="1" dirty="0" smtClean="0"/>
              <a:t> During Intraoperative Awake Craniotomy &amp; Seizure Monitoring Processes - Case Studies </a:t>
            </a:r>
          </a:p>
          <a:p>
            <a:r>
              <a:rPr lang="en-US" altLang="zh-CN" dirty="0" smtClean="0"/>
              <a:t>Tao </a:t>
            </a:r>
            <a:r>
              <a:rPr lang="en-US" altLang="zh-CN" dirty="0" err="1"/>
              <a:t>Xie</a:t>
            </a:r>
            <a:r>
              <a:rPr lang="en-US" altLang="zh-CN" dirty="0"/>
              <a:t>, </a:t>
            </a:r>
            <a:r>
              <a:rPr lang="en-US" altLang="zh-CN" dirty="0" err="1"/>
              <a:t>Dingguo</a:t>
            </a:r>
            <a:r>
              <a:rPr lang="en-US" altLang="zh-CN" dirty="0"/>
              <a:t> </a:t>
            </a:r>
            <a:r>
              <a:rPr lang="en-US" altLang="zh-CN" dirty="0" smtClean="0"/>
              <a:t>Zhang*, </a:t>
            </a:r>
            <a:r>
              <a:rPr lang="en-US" altLang="zh-CN" dirty="0" err="1"/>
              <a:t>Zehan</a:t>
            </a:r>
            <a:r>
              <a:rPr lang="en-US" altLang="zh-CN" dirty="0"/>
              <a:t> Wu, </a:t>
            </a:r>
            <a:r>
              <a:rPr lang="en-US" altLang="zh-CN" dirty="0" smtClean="0"/>
              <a:t>Liang Chen*, </a:t>
            </a:r>
            <a:r>
              <a:rPr lang="en-US" altLang="zh-CN" dirty="0" err="1"/>
              <a:t>Xiangyang</a:t>
            </a:r>
            <a:r>
              <a:rPr lang="en-US" altLang="zh-CN" dirty="0"/>
              <a:t> </a:t>
            </a:r>
            <a:r>
              <a:rPr lang="en-US" altLang="zh-CN" dirty="0" smtClean="0"/>
              <a:t>Zhu</a:t>
            </a:r>
          </a:p>
          <a:p>
            <a:r>
              <a:rPr lang="en-US" altLang="zh-CN" b="1" dirty="0" smtClean="0"/>
              <a:t>Shanghai Jiao Tong University </a:t>
            </a:r>
            <a:r>
              <a:rPr lang="en-US" altLang="zh-CN" b="1" dirty="0" smtClean="0">
                <a:solidFill>
                  <a:schemeClr val="accent2">
                    <a:lumMod val="75000"/>
                  </a:schemeClr>
                </a:solidFill>
              </a:rPr>
              <a:t>&amp; </a:t>
            </a:r>
            <a:r>
              <a:rPr lang="en-US" altLang="zh-CN" b="1" dirty="0" err="1" smtClean="0"/>
              <a:t>Huashan</a:t>
            </a:r>
            <a:r>
              <a:rPr lang="en-US" altLang="zh-CN" b="1" dirty="0" smtClean="0"/>
              <a:t> Hospital, </a:t>
            </a:r>
            <a:r>
              <a:rPr lang="en-US" altLang="zh-CN" b="1" dirty="0" err="1" smtClean="0"/>
              <a:t>Fudan</a:t>
            </a:r>
            <a:r>
              <a:rPr lang="en-US" altLang="zh-CN" b="1" dirty="0" smtClean="0"/>
              <a:t> University</a:t>
            </a:r>
            <a:endParaRPr lang="zh-CN" altLang="en-US" b="1" dirty="0"/>
          </a:p>
        </p:txBody>
      </p:sp>
      <p:sp>
        <p:nvSpPr>
          <p:cNvPr id="8" name="TextBox 7"/>
          <p:cNvSpPr txBox="1"/>
          <p:nvPr/>
        </p:nvSpPr>
        <p:spPr>
          <a:xfrm>
            <a:off x="155576" y="2275299"/>
            <a:ext cx="6670526" cy="440120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2000" b="1" dirty="0" smtClean="0">
                <a:solidFill>
                  <a:schemeClr val="accent2">
                    <a:lumMod val="75000"/>
                  </a:schemeClr>
                </a:solidFill>
              </a:rPr>
              <a:t>Main findings of the thesis:</a:t>
            </a:r>
          </a:p>
          <a:p>
            <a:pPr marL="342900" indent="-342900">
              <a:buFont typeface="Arial" panose="020B0604020202020204" pitchFamily="34" charset="0"/>
              <a:buChar char="•"/>
            </a:pPr>
            <a:r>
              <a:rPr lang="en-US" altLang="zh-CN" sz="2000" dirty="0" smtClean="0"/>
              <a:t>This </a:t>
            </a:r>
            <a:r>
              <a:rPr lang="en-US" altLang="zh-CN" sz="2000" dirty="0"/>
              <a:t>study verified the possibility of decoding multiple </a:t>
            </a:r>
            <a:r>
              <a:rPr lang="en-US" altLang="zh-CN" sz="2000" dirty="0" smtClean="0"/>
              <a:t>hand motion </a:t>
            </a:r>
            <a:r>
              <a:rPr lang="en-US" altLang="zh-CN" sz="2000" dirty="0"/>
              <a:t>types during an awake craniotomy, which is the </a:t>
            </a:r>
            <a:r>
              <a:rPr lang="en-US" altLang="zh-CN" sz="2000" dirty="0" smtClean="0"/>
              <a:t>first step </a:t>
            </a:r>
            <a:r>
              <a:rPr lang="en-US" altLang="zh-CN" sz="2000" dirty="0"/>
              <a:t>towards dexterous </a:t>
            </a:r>
            <a:r>
              <a:rPr lang="en-US" altLang="zh-CN" sz="2000" dirty="0" err="1"/>
              <a:t>neuroprosthetic</a:t>
            </a:r>
            <a:r>
              <a:rPr lang="en-US" altLang="zh-CN" sz="2000" dirty="0"/>
              <a:t> control during </a:t>
            </a:r>
            <a:r>
              <a:rPr lang="en-US" altLang="zh-CN" sz="2000" dirty="0" smtClean="0"/>
              <a:t>surgical implantation</a:t>
            </a:r>
            <a:r>
              <a:rPr lang="en-US" altLang="zh-CN" sz="2000" dirty="0"/>
              <a:t>, in order to verify the optimal placement of </a:t>
            </a:r>
            <a:r>
              <a:rPr lang="en-US" altLang="zh-CN" sz="2000" dirty="0" smtClean="0"/>
              <a:t>electrodes. </a:t>
            </a:r>
          </a:p>
          <a:p>
            <a:pPr marL="342900" indent="-342900">
              <a:buFont typeface="Arial" panose="020B0604020202020204" pitchFamily="34" charset="0"/>
              <a:buChar char="•"/>
            </a:pPr>
            <a:r>
              <a:rPr lang="en-US" altLang="zh-CN" sz="2000" dirty="0" smtClean="0"/>
              <a:t>The </a:t>
            </a:r>
            <a:r>
              <a:rPr lang="en-US" altLang="zh-CN" sz="2000" dirty="0"/>
              <a:t>accuracy during awake craniotomy was </a:t>
            </a:r>
            <a:r>
              <a:rPr lang="en-US" altLang="zh-CN" sz="2000" dirty="0" smtClean="0"/>
              <a:t>comparable to </a:t>
            </a:r>
            <a:r>
              <a:rPr lang="en-US" altLang="zh-CN" sz="2000" dirty="0"/>
              <a:t>results during seizure monitoring. </a:t>
            </a:r>
            <a:endParaRPr lang="en-US" altLang="zh-CN" sz="2000" dirty="0" smtClean="0"/>
          </a:p>
          <a:p>
            <a:pPr marL="342900" indent="-342900">
              <a:buFont typeface="Arial" panose="020B0604020202020204" pitchFamily="34" charset="0"/>
              <a:buChar char="•"/>
            </a:pPr>
            <a:r>
              <a:rPr lang="en-US" altLang="zh-CN" sz="2000" dirty="0" smtClean="0"/>
              <a:t>This </a:t>
            </a:r>
            <a:r>
              <a:rPr lang="en-US" altLang="zh-CN" sz="2000" dirty="0"/>
              <a:t>study also </a:t>
            </a:r>
            <a:r>
              <a:rPr lang="en-US" altLang="zh-CN" sz="2000" dirty="0" smtClean="0"/>
              <a:t>indicated that </a:t>
            </a:r>
            <a:r>
              <a:rPr lang="en-US" altLang="zh-CN" sz="2000" dirty="0" err="1"/>
              <a:t>ECoG</a:t>
            </a:r>
            <a:r>
              <a:rPr lang="en-US" altLang="zh-CN" sz="2000" dirty="0"/>
              <a:t> was a promising approach for precise </a:t>
            </a:r>
            <a:r>
              <a:rPr lang="en-US" altLang="zh-CN" sz="2000" dirty="0" smtClean="0"/>
              <a:t>identification of </a:t>
            </a:r>
            <a:r>
              <a:rPr lang="en-US" altLang="zh-CN" sz="2000" dirty="0"/>
              <a:t>eloquent cortex during awake craniotomy, and might </a:t>
            </a:r>
            <a:r>
              <a:rPr lang="en-US" altLang="zh-CN" sz="2000" dirty="0" smtClean="0"/>
              <a:t>form a </a:t>
            </a:r>
            <a:r>
              <a:rPr lang="en-US" altLang="zh-CN" sz="2000" dirty="0"/>
              <a:t>promising BCI system that could benefit both patients </a:t>
            </a:r>
            <a:r>
              <a:rPr lang="en-US" altLang="zh-CN" sz="2000" dirty="0" smtClean="0"/>
              <a:t>and neurosurgeons.</a:t>
            </a:r>
          </a:p>
          <a:p>
            <a:r>
              <a:rPr lang="en-US" altLang="zh-CN" sz="2000" b="1" dirty="0" smtClean="0">
                <a:solidFill>
                  <a:schemeClr val="accent2">
                    <a:lumMod val="75000"/>
                  </a:schemeClr>
                </a:solidFill>
              </a:rPr>
              <a:t>Subjects: </a:t>
            </a:r>
            <a:r>
              <a:rPr lang="en-US" altLang="zh-CN" sz="2000" dirty="0" smtClean="0">
                <a:solidFill>
                  <a:schemeClr val="tx1"/>
                </a:solidFill>
              </a:rPr>
              <a:t>2 subjects during </a:t>
            </a:r>
            <a:r>
              <a:rPr lang="en-US" altLang="zh-CN" sz="2000" dirty="0">
                <a:solidFill>
                  <a:schemeClr val="tx1"/>
                </a:solidFill>
              </a:rPr>
              <a:t>intraoperative awake craniotomy </a:t>
            </a:r>
            <a:r>
              <a:rPr lang="en-US" altLang="zh-CN" sz="2000" dirty="0" smtClean="0">
                <a:solidFill>
                  <a:schemeClr val="tx1"/>
                </a:solidFill>
              </a:rPr>
              <a:t>&amp; 2 subjects during </a:t>
            </a:r>
            <a:r>
              <a:rPr lang="en-US" altLang="zh-CN" sz="2000" dirty="0" err="1" smtClean="0">
                <a:solidFill>
                  <a:schemeClr val="tx1"/>
                </a:solidFill>
              </a:rPr>
              <a:t>extraoperative</a:t>
            </a:r>
            <a:r>
              <a:rPr lang="en-US" altLang="zh-CN" sz="2000" dirty="0" smtClean="0">
                <a:solidFill>
                  <a:schemeClr val="tx1"/>
                </a:solidFill>
              </a:rPr>
              <a:t> </a:t>
            </a:r>
            <a:r>
              <a:rPr lang="en-US" altLang="zh-CN" sz="2000" dirty="0">
                <a:solidFill>
                  <a:schemeClr val="tx1"/>
                </a:solidFill>
              </a:rPr>
              <a:t>seizure monitoring processes</a:t>
            </a:r>
            <a:endParaRPr lang="en-US" altLang="zh-CN" sz="2000" dirty="0" smtClean="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0533" y="2211100"/>
            <a:ext cx="5058435" cy="2328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00533" y="4614130"/>
            <a:ext cx="5089451" cy="2201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2" y="520973"/>
            <a:ext cx="12192000" cy="1754325"/>
          </a:xfrm>
          <a:prstGeom prst="rect">
            <a:avLst/>
          </a:prstGeom>
          <a:solidFill>
            <a:schemeClr val="bg1">
              <a:lumMod val="8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826102" y="2275299"/>
            <a:ext cx="5365898" cy="4582701"/>
          </a:xfrm>
          <a:prstGeom prst="rect">
            <a:avLst/>
          </a:prstGeom>
          <a:solidFill>
            <a:schemeClr val="bg1">
              <a:lumMod val="8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 y="2275298"/>
            <a:ext cx="6826102" cy="2488087"/>
          </a:xfrm>
          <a:prstGeom prst="rect">
            <a:avLst/>
          </a:prstGeom>
          <a:solidFill>
            <a:schemeClr val="bg1">
              <a:lumMod val="8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 y="6007395"/>
            <a:ext cx="6826102" cy="850604"/>
          </a:xfrm>
          <a:prstGeom prst="rect">
            <a:avLst/>
          </a:prstGeom>
          <a:solidFill>
            <a:schemeClr val="bg1">
              <a:lumMod val="8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30409752"/>
      </p:ext>
    </p:extLst>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85000"/>
            <a:alpha val="80000"/>
          </a:schemeClr>
        </a:solidFill>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14747</TotalTime>
  <Words>3998</Words>
  <Application>Microsoft Office PowerPoint</Application>
  <PresentationFormat>自定义</PresentationFormat>
  <Paragraphs>257</Paragraphs>
  <Slides>32</Slides>
  <Notes>27</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32</vt:i4>
      </vt:variant>
    </vt:vector>
  </HeadingPairs>
  <TitlesOfParts>
    <vt:vector size="40" baseType="lpstr">
      <vt:lpstr>Arial</vt:lpstr>
      <vt:lpstr>宋体</vt:lpstr>
      <vt:lpstr>Calibri</vt:lpstr>
      <vt:lpstr>微软雅黑</vt:lpstr>
      <vt:lpstr>Wingdings</vt:lpstr>
      <vt:lpstr>Calibri Light</vt:lpstr>
      <vt:lpstr>Adobe 黑体 Std R</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Kevin Chin</dc:creator>
  <cp:lastModifiedBy>Edmund</cp:lastModifiedBy>
  <cp:revision>469</cp:revision>
  <dcterms:created xsi:type="dcterms:W3CDTF">2013-08-28T16:37:22Z</dcterms:created>
  <dcterms:modified xsi:type="dcterms:W3CDTF">2015-09-24T10:16:43Z</dcterms:modified>
</cp:coreProperties>
</file>

<file path=docProps/thumbnail.jpeg>
</file>